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86" r:id="rId5"/>
    <p:sldId id="326" r:id="rId6"/>
    <p:sldId id="269" r:id="rId7"/>
    <p:sldId id="319" r:id="rId8"/>
    <p:sldId id="324" r:id="rId9"/>
    <p:sldId id="329" r:id="rId10"/>
    <p:sldId id="259" r:id="rId11"/>
    <p:sldId id="260" r:id="rId12"/>
    <p:sldId id="327" r:id="rId13"/>
    <p:sldId id="287" r:id="rId14"/>
    <p:sldId id="330" r:id="rId15"/>
    <p:sldId id="315" r:id="rId16"/>
    <p:sldId id="318" r:id="rId17"/>
    <p:sldId id="323" r:id="rId18"/>
    <p:sldId id="325" r:id="rId19"/>
    <p:sldId id="322" r:id="rId20"/>
    <p:sldId id="328" r:id="rId21"/>
    <p:sldId id="282" r:id="rId22"/>
    <p:sldId id="331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8A72D6-62FD-483D-977C-F8C0FBFFF506}">
          <p14:sldIdLst>
            <p14:sldId id="256"/>
            <p14:sldId id="257"/>
            <p14:sldId id="281"/>
            <p14:sldId id="286"/>
            <p14:sldId id="326"/>
            <p14:sldId id="269"/>
            <p14:sldId id="319"/>
            <p14:sldId id="324"/>
            <p14:sldId id="329"/>
            <p14:sldId id="259"/>
            <p14:sldId id="260"/>
            <p14:sldId id="327"/>
            <p14:sldId id="287"/>
            <p14:sldId id="330"/>
            <p14:sldId id="315"/>
            <p14:sldId id="318"/>
            <p14:sldId id="323"/>
            <p14:sldId id="325"/>
            <p14:sldId id="322"/>
            <p14:sldId id="328"/>
            <p14:sldId id="282"/>
            <p14:sldId id="33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B899"/>
    <a:srgbClr val="FC8F5E"/>
    <a:srgbClr val="006172"/>
    <a:srgbClr val="E6E6E6"/>
    <a:srgbClr val="E2E2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1022" autoAdjust="0"/>
  </p:normalViewPr>
  <p:slideViewPr>
    <p:cSldViewPr showGuides="1">
      <p:cViewPr varScale="1">
        <p:scale>
          <a:sx n="75" d="100"/>
          <a:sy n="75" d="100"/>
        </p:scale>
        <p:origin x="23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174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A207-F1E9-4D32-95A5-D431753E82B5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8009-63C4-43E6-9D2B-00EE74C6C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ALGA slide template.</a:t>
            </a:r>
          </a:p>
          <a:p>
            <a:endParaRPr lang="en-US" dirty="0"/>
          </a:p>
          <a:p>
            <a:r>
              <a:rPr lang="en-US" dirty="0"/>
              <a:t>You can pick a different logo variant by changing the title slide's layout (in </a:t>
            </a:r>
            <a:r>
              <a:rPr lang="en-US" i="1" dirty="0"/>
              <a:t>Home &gt; Slides &gt; Layout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Alternatively, you can change the title slide completely (e.g., to add another institute's logo) by using the Slide Master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1BC211-CD2C-4013-8528-5392CA50A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 bwMode="auto">
          <a:xfrm>
            <a:off x="5095875" y="4849187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4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nta 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1354307-9731-B9CF-5EFB-1E2FD5C94B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engui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BFCFC0F-990A-DD8B-5205-B78040E871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en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11B7F31-8FB4-9323-44FC-69E7E392E3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hin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6655390-E3D1-2D71-5509-F5A526015F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n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D502AA4-151B-D14A-2C70-ED451132CF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o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E03503B-1C77-8793-8485-1D8742508F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03E2-C040-4E57-84C0-5772C0B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29E8-0EED-4F1E-BDC1-A0EDCC31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5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09CB-2AAA-4856-A66F-8D0CBE97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268412"/>
            <a:ext cx="5400991" cy="5221287"/>
          </a:xfrm>
        </p:spPr>
        <p:txBody>
          <a:bodyPr anchor="ctr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4BA88-77CE-4C74-9F37-953898012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763200"/>
            <a:ext cx="6096000" cy="6094800"/>
          </a:xfrm>
        </p:spPr>
        <p:txBody>
          <a:bodyPr anchor="ctr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7310A-21F4-4680-8D48-E707CA3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84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EC1C-B250-40F4-8ECA-3C154174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2276872"/>
            <a:ext cx="9937102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33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3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in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977E76-BD2A-74DE-EC18-30278605CF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53000" y="46891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01F9CF-386D-31B7-8772-48DF7B9261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2042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hamele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0988C1B-A67B-C58E-29F2-2CAEA89F81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thul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0721A-C9B0-322F-9555-8CE9B4DFB2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976C0-93CE-1737-C2B8-7ADF993884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6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r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FAC883-D368-533C-547A-6E3C50C5C2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lamin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FCBE8D-A7B0-DD6C-2EFA-01AC984AD8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A82F65A-E984-E044-E71A-71B0CE0919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FDEF9-BAD2-41B6-B4D1-C5CCD234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4C774-DB5B-464B-BC5F-FE8BCD350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73" r:id="rId5"/>
    <p:sldLayoutId id="2147483666" r:id="rId6"/>
    <p:sldLayoutId id="2147483678" r:id="rId7"/>
    <p:sldLayoutId id="2147483679" r:id="rId8"/>
    <p:sldLayoutId id="2147483676" r:id="rId9"/>
    <p:sldLayoutId id="2147483669" r:id="rId10"/>
    <p:sldLayoutId id="2147483675" r:id="rId11"/>
    <p:sldLayoutId id="2147483668" r:id="rId12"/>
    <p:sldLayoutId id="2147483670" r:id="rId13"/>
    <p:sldLayoutId id="2147483677" r:id="rId14"/>
    <p:sldLayoutId id="2147483671" r:id="rId15"/>
    <p:sldLayoutId id="2147483650" r:id="rId16"/>
    <p:sldLayoutId id="214748365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5ACBF0"/>
          </p15:clr>
        </p15:guide>
        <p15:guide id="2" orient="horz" pos="686" userDrawn="1">
          <p15:clr>
            <a:srgbClr val="5ACBF0"/>
          </p15:clr>
        </p15:guide>
        <p15:guide id="3" orient="horz" pos="799" userDrawn="1">
          <p15:clr>
            <a:srgbClr val="5ACBF0"/>
          </p15:clr>
        </p15:guide>
        <p15:guide id="4" orient="horz" pos="4088" userDrawn="1">
          <p15:clr>
            <a:srgbClr val="5ACBF0"/>
          </p15:clr>
        </p15:guide>
        <p15:guide id="5" pos="211" userDrawn="1">
          <p15:clr>
            <a:srgbClr val="5ACBF0"/>
          </p15:clr>
        </p15:guide>
        <p15:guide id="6" pos="7469" userDrawn="1">
          <p15:clr>
            <a:srgbClr val="5ACBF0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p4"/><Relationship Id="rId7" Type="http://schemas.openxmlformats.org/officeDocument/2006/relationships/image" Target="../media/image47.png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17.xml"/><Relationship Id="rId4" Type="http://schemas.openxmlformats.org/officeDocument/2006/relationships/video" Target="../media/media17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media" Target="../media/media19.mp4"/><Relationship Id="rId7" Type="http://schemas.openxmlformats.org/officeDocument/2006/relationships/image" Target="../media/image49.png"/><Relationship Id="rId2" Type="http://schemas.openxmlformats.org/officeDocument/2006/relationships/video" Target="../media/media18.mp4"/><Relationship Id="rId1" Type="http://schemas.microsoft.com/office/2007/relationships/media" Target="../media/media18.mp4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17.xml"/><Relationship Id="rId4" Type="http://schemas.openxmlformats.org/officeDocument/2006/relationships/video" Target="../media/media19.mp4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media" Target="../media/media21.mp4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3.png"/><Relationship Id="rId2" Type="http://schemas.openxmlformats.org/officeDocument/2006/relationships/video" Target="../media/media20.mp4"/><Relationship Id="rId1" Type="http://schemas.microsoft.com/office/2007/relationships/media" Target="../media/media20.mp4"/><Relationship Id="rId6" Type="http://schemas.openxmlformats.org/officeDocument/2006/relationships/video" Target="../media/media18.mp4"/><Relationship Id="rId11" Type="http://schemas.openxmlformats.org/officeDocument/2006/relationships/image" Target="../media/image52.png"/><Relationship Id="rId5" Type="http://schemas.microsoft.com/office/2007/relationships/media" Target="../media/media18.mp4"/><Relationship Id="rId10" Type="http://schemas.openxmlformats.org/officeDocument/2006/relationships/image" Target="../media/image510.png"/><Relationship Id="rId4" Type="http://schemas.openxmlformats.org/officeDocument/2006/relationships/video" Target="../media/media21.mp4"/><Relationship Id="rId9" Type="http://schemas.openxmlformats.org/officeDocument/2006/relationships/image" Target="../media/image5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20.mp4"/><Relationship Id="rId7" Type="http://schemas.openxmlformats.org/officeDocument/2006/relationships/image" Target="../media/image55.png"/><Relationship Id="rId2" Type="http://schemas.openxmlformats.org/officeDocument/2006/relationships/video" Target="../media/media22.mp4"/><Relationship Id="rId1" Type="http://schemas.microsoft.com/office/2007/relationships/media" Target="../media/media22.mp4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17.xml"/><Relationship Id="rId4" Type="http://schemas.openxmlformats.org/officeDocument/2006/relationships/video" Target="../media/media20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3.mp4"/><Relationship Id="rId1" Type="http://schemas.microsoft.com/office/2007/relationships/media" Target="../media/media23.mp4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5.mp4"/><Relationship Id="rId12" Type="http://schemas.openxmlformats.org/officeDocument/2006/relationships/image" Target="../media/image59.png"/><Relationship Id="rId2" Type="http://schemas.openxmlformats.org/officeDocument/2006/relationships/video" Target="../media/media24.mp4"/><Relationship Id="rId16" Type="http://schemas.openxmlformats.org/officeDocument/2006/relationships/image" Target="../media/image63.png"/><Relationship Id="rId1" Type="http://schemas.microsoft.com/office/2007/relationships/media" Target="../media/media24.mp4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video" Target="../media/media25.mp4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ideo" Target="../media/media20.mp4"/><Relationship Id="rId13" Type="http://schemas.microsoft.com/office/2007/relationships/media" Target="../media/media29.mp4"/><Relationship Id="rId18" Type="http://schemas.openxmlformats.org/officeDocument/2006/relationships/image" Target="../media/image48.png"/><Relationship Id="rId3" Type="http://schemas.microsoft.com/office/2007/relationships/media" Target="../media/media23.mp4"/><Relationship Id="rId21" Type="http://schemas.openxmlformats.org/officeDocument/2006/relationships/image" Target="../media/image64.png"/><Relationship Id="rId7" Type="http://schemas.microsoft.com/office/2007/relationships/media" Target="../media/media20.mp4"/><Relationship Id="rId12" Type="http://schemas.openxmlformats.org/officeDocument/2006/relationships/video" Target="../media/media28.mp4"/><Relationship Id="rId17" Type="http://schemas.openxmlformats.org/officeDocument/2006/relationships/slideLayout" Target="../slideLayouts/slideLayout17.xml"/><Relationship Id="rId2" Type="http://schemas.openxmlformats.org/officeDocument/2006/relationships/video" Target="../media/media18.mp4"/><Relationship Id="rId16" Type="http://schemas.openxmlformats.org/officeDocument/2006/relationships/video" Target="../media/media30.mp4"/><Relationship Id="rId20" Type="http://schemas.openxmlformats.org/officeDocument/2006/relationships/image" Target="../media/image61.png"/><Relationship Id="rId1" Type="http://schemas.microsoft.com/office/2007/relationships/media" Target="../media/media18.mp4"/><Relationship Id="rId6" Type="http://schemas.openxmlformats.org/officeDocument/2006/relationships/video" Target="../media/media26.mp4"/><Relationship Id="rId11" Type="http://schemas.microsoft.com/office/2007/relationships/media" Target="../media/media28.mp4"/><Relationship Id="rId5" Type="http://schemas.microsoft.com/office/2007/relationships/media" Target="../media/media26.mp4"/><Relationship Id="rId15" Type="http://schemas.microsoft.com/office/2007/relationships/media" Target="../media/media30.mp4"/><Relationship Id="rId23" Type="http://schemas.openxmlformats.org/officeDocument/2006/relationships/image" Target="../media/image66.png"/><Relationship Id="rId10" Type="http://schemas.openxmlformats.org/officeDocument/2006/relationships/video" Target="../media/media27.mp4"/><Relationship Id="rId19" Type="http://schemas.openxmlformats.org/officeDocument/2006/relationships/image" Target="../media/image60.png"/><Relationship Id="rId4" Type="http://schemas.openxmlformats.org/officeDocument/2006/relationships/video" Target="../media/media23.mp4"/><Relationship Id="rId9" Type="http://schemas.microsoft.com/office/2007/relationships/media" Target="../media/media27.mp4"/><Relationship Id="rId14" Type="http://schemas.openxmlformats.org/officeDocument/2006/relationships/video" Target="../media/media29.mp4"/><Relationship Id="rId22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ideo" Target="../media/media32.mp4"/><Relationship Id="rId13" Type="http://schemas.openxmlformats.org/officeDocument/2006/relationships/image" Target="../media/image68.png"/><Relationship Id="rId3" Type="http://schemas.microsoft.com/office/2007/relationships/media" Target="../media/media25.mp4"/><Relationship Id="rId7" Type="http://schemas.microsoft.com/office/2007/relationships/media" Target="../media/media32.mp4"/><Relationship Id="rId12" Type="http://schemas.openxmlformats.org/officeDocument/2006/relationships/image" Target="../media/image59.png"/><Relationship Id="rId2" Type="http://schemas.openxmlformats.org/officeDocument/2006/relationships/video" Target="../media/media24.mp4"/><Relationship Id="rId16" Type="http://schemas.openxmlformats.org/officeDocument/2006/relationships/image" Target="../media/image63.png"/><Relationship Id="rId1" Type="http://schemas.microsoft.com/office/2007/relationships/media" Target="../media/media24.mp4"/><Relationship Id="rId6" Type="http://schemas.openxmlformats.org/officeDocument/2006/relationships/video" Target="../media/media31.mp4"/><Relationship Id="rId11" Type="http://schemas.openxmlformats.org/officeDocument/2006/relationships/image" Target="../media/image58.png"/><Relationship Id="rId5" Type="http://schemas.microsoft.com/office/2007/relationships/media" Target="../media/media31.mp4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video" Target="../media/media25.mp4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25.png"/><Relationship Id="rId3" Type="http://schemas.microsoft.com/office/2007/relationships/media" Target="../media/media2.mp4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3.png"/><Relationship Id="rId5" Type="http://schemas.microsoft.com/office/2007/relationships/media" Target="../media/media3.mp4"/><Relationship Id="rId10" Type="http://schemas.openxmlformats.org/officeDocument/2006/relationships/image" Target="../media/image22.png"/><Relationship Id="rId4" Type="http://schemas.openxmlformats.org/officeDocument/2006/relationships/video" Target="../media/media2.mp4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7.mp4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30.png"/><Relationship Id="rId3" Type="http://schemas.microsoft.com/office/2007/relationships/media" Target="../media/media5.mp4"/><Relationship Id="rId21" Type="http://schemas.openxmlformats.org/officeDocument/2006/relationships/image" Target="../media/image310.png"/><Relationship Id="rId7" Type="http://schemas.microsoft.com/office/2007/relationships/media" Target="../media/media7.mp4"/><Relationship Id="rId12" Type="http://schemas.openxmlformats.org/officeDocument/2006/relationships/video" Target="../media/media9.mp4"/><Relationship Id="rId17" Type="http://schemas.openxmlformats.org/officeDocument/2006/relationships/image" Target="../media/image29.png"/><Relationship Id="rId2" Type="http://schemas.openxmlformats.org/officeDocument/2006/relationships/video" Target="../media/media4.mp4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4.mp4"/><Relationship Id="rId6" Type="http://schemas.openxmlformats.org/officeDocument/2006/relationships/video" Target="../media/media6.mp4"/><Relationship Id="rId11" Type="http://schemas.microsoft.com/office/2007/relationships/media" Target="../media/media9.mp4"/><Relationship Id="rId24" Type="http://schemas.openxmlformats.org/officeDocument/2006/relationships/image" Target="../media/image34.png"/><Relationship Id="rId5" Type="http://schemas.microsoft.com/office/2007/relationships/media" Target="../media/media6.mp4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10" Type="http://schemas.openxmlformats.org/officeDocument/2006/relationships/video" Target="../media/media8.mp4"/><Relationship Id="rId19" Type="http://schemas.openxmlformats.org/officeDocument/2006/relationships/image" Target="../media/image31.png"/><Relationship Id="rId4" Type="http://schemas.openxmlformats.org/officeDocument/2006/relationships/video" Target="../media/media5.mp4"/><Relationship Id="rId9" Type="http://schemas.microsoft.com/office/2007/relationships/media" Target="../media/media8.mp4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microsoft.com/office/2007/relationships/media" Target="../media/media11.mp4"/><Relationship Id="rId7" Type="http://schemas.openxmlformats.org/officeDocument/2006/relationships/image" Target="../media/image40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17.xml"/><Relationship Id="rId4" Type="http://schemas.openxmlformats.org/officeDocument/2006/relationships/video" Target="../media/media1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ideo" Target="../media/media12.mp4"/><Relationship Id="rId13" Type="http://schemas.openxmlformats.org/officeDocument/2006/relationships/image" Target="../media/image45.png"/><Relationship Id="rId3" Type="http://schemas.microsoft.com/office/2007/relationships/media" Target="../media/media14.mp4"/><Relationship Id="rId7" Type="http://schemas.microsoft.com/office/2007/relationships/media" Target="../media/media12.mp4"/><Relationship Id="rId12" Type="http://schemas.openxmlformats.org/officeDocument/2006/relationships/image" Target="../media/image44.png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video" Target="../media/media15.mp4"/><Relationship Id="rId11" Type="http://schemas.openxmlformats.org/officeDocument/2006/relationships/image" Target="../media/image43.png"/><Relationship Id="rId5" Type="http://schemas.microsoft.com/office/2007/relationships/media" Target="../media/media15.mp4"/><Relationship Id="rId15" Type="http://schemas.openxmlformats.org/officeDocument/2006/relationships/image" Target="../media/image410.png"/><Relationship Id="rId10" Type="http://schemas.openxmlformats.org/officeDocument/2006/relationships/image" Target="../media/image390.png"/><Relationship Id="rId4" Type="http://schemas.openxmlformats.org/officeDocument/2006/relationships/video" Target="../media/media14.mp4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F335E-7359-E7E0-BFB0-748FDA20FA71}"/>
              </a:ext>
            </a:extLst>
          </p:cNvPr>
          <p:cNvSpPr/>
          <p:nvPr/>
        </p:nvSpPr>
        <p:spPr>
          <a:xfrm>
            <a:off x="-2" y="620688"/>
            <a:ext cx="12192001" cy="2160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F22CD-841D-F93F-B90C-E0DCDB49B6DC}"/>
              </a:ext>
            </a:extLst>
          </p:cNvPr>
          <p:cNvSpPr txBox="1"/>
          <p:nvPr/>
        </p:nvSpPr>
        <p:spPr>
          <a:xfrm>
            <a:off x="221007" y="1591033"/>
            <a:ext cx="804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noProof="0" dirty="0">
                <a:solidFill>
                  <a:schemeClr val="tx1"/>
                </a:solidFill>
                <a:latin typeface="+mn-lt"/>
              </a:rPr>
              <a:t>Social Welfare in Budget Aggregation</a:t>
            </a:r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94F62-BDF2-58C2-0461-1FFA8600BDCB}"/>
              </a:ext>
            </a:extLst>
          </p:cNvPr>
          <p:cNvSpPr txBox="1"/>
          <p:nvPr/>
        </p:nvSpPr>
        <p:spPr>
          <a:xfrm>
            <a:off x="221007" y="1037563"/>
            <a:ext cx="61107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noProof="0" dirty="0">
                <a:latin typeface="+mn-lt"/>
              </a:rPr>
              <a:t>Markus Utke</a:t>
            </a:r>
            <a:endParaRPr lang="en-US" sz="3000" noProof="0" dirty="0"/>
          </a:p>
        </p:txBody>
      </p:sp>
      <p:pic>
        <p:nvPicPr>
          <p:cNvPr id="13" name="Picture 12" descr="A logo with a chameleon and text&#10;&#10;Description automatically generated">
            <a:extLst>
              <a:ext uri="{FF2B5EF4-FFF2-40B4-BE49-F238E27FC236}">
                <a16:creationId xmlns:a16="http://schemas.microsoft.com/office/drawing/2014/main" id="{E55ECDE9-1CC6-2797-36AE-A82C2D961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84684"/>
            <a:ext cx="2232248" cy="2232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A3934C-4840-7110-5407-1E7C5F593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r="40276" b="37788"/>
          <a:stretch>
            <a:fillRect/>
          </a:stretch>
        </p:blipFill>
        <p:spPr>
          <a:xfrm>
            <a:off x="1435408" y="3527807"/>
            <a:ext cx="1861200" cy="17784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0EFE8F6-2D7C-64E2-FEE8-6C5098BE1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6" y="3527807"/>
            <a:ext cx="1862779" cy="177862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erson in a red shirt&#10;&#10;Description automatically generated">
            <a:extLst>
              <a:ext uri="{FF2B5EF4-FFF2-40B4-BE49-F238E27FC236}">
                <a16:creationId xmlns:a16="http://schemas.microsoft.com/office/drawing/2014/main" id="{1C7A07F5-28A0-2681-A929-23314C94D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6"/>
          <a:stretch/>
        </p:blipFill>
        <p:spPr>
          <a:xfrm>
            <a:off x="8904312" y="3530784"/>
            <a:ext cx="1725062" cy="177862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908C21-370C-10B5-32DB-3DF7B06BBA57}"/>
              </a:ext>
            </a:extLst>
          </p:cNvPr>
          <p:cNvSpPr txBox="1"/>
          <p:nvPr/>
        </p:nvSpPr>
        <p:spPr>
          <a:xfrm>
            <a:off x="755095" y="5598404"/>
            <a:ext cx="31950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noProof="0" dirty="0">
                <a:latin typeface="+mn-lt"/>
              </a:rPr>
              <a:t>Javier </a:t>
            </a:r>
            <a:r>
              <a:rPr lang="en-US" sz="2600" noProof="0" dirty="0" err="1">
                <a:latin typeface="+mn-lt"/>
              </a:rPr>
              <a:t>Cembrano</a:t>
            </a:r>
            <a:endParaRPr lang="en-US" sz="2600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3D0777-A453-A44C-B367-639CF8163BF6}"/>
              </a:ext>
            </a:extLst>
          </p:cNvPr>
          <p:cNvSpPr txBox="1"/>
          <p:nvPr/>
        </p:nvSpPr>
        <p:spPr>
          <a:xfrm>
            <a:off x="921392" y="6058734"/>
            <a:ext cx="2862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(Universidad de Chile)</a:t>
            </a:r>
            <a:endParaRPr lang="en-US" sz="2000" noProof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49F02-76D9-903F-E0EF-76224D1B62CD}"/>
              </a:ext>
            </a:extLst>
          </p:cNvPr>
          <p:cNvSpPr txBox="1"/>
          <p:nvPr/>
        </p:nvSpPr>
        <p:spPr>
          <a:xfrm>
            <a:off x="4499515" y="5598404"/>
            <a:ext cx="31950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noProof="0" dirty="0">
                <a:latin typeface="+mn-lt"/>
              </a:rPr>
              <a:t>Rupert Freeman</a:t>
            </a:r>
            <a:endParaRPr lang="en-US" sz="2600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F7444-7858-BFD1-00E2-5085D6C4C041}"/>
              </a:ext>
            </a:extLst>
          </p:cNvPr>
          <p:cNvSpPr txBox="1"/>
          <p:nvPr/>
        </p:nvSpPr>
        <p:spPr>
          <a:xfrm>
            <a:off x="4665454" y="6058734"/>
            <a:ext cx="2862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(University of Virginia)</a:t>
            </a:r>
            <a:endParaRPr lang="en-US" sz="20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76A67-FFF4-EF39-30D7-794FA1DA53FF}"/>
              </a:ext>
            </a:extLst>
          </p:cNvPr>
          <p:cNvSpPr txBox="1"/>
          <p:nvPr/>
        </p:nvSpPr>
        <p:spPr>
          <a:xfrm>
            <a:off x="7693895" y="5593117"/>
            <a:ext cx="41458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noProof="0" dirty="0">
                <a:latin typeface="+mn-lt"/>
              </a:rPr>
              <a:t>Ulrike Schmidt-Kraepelin</a:t>
            </a:r>
            <a:endParaRPr lang="en-US" sz="2600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41769-BDF0-0F6F-BF2D-028840F382B0}"/>
              </a:ext>
            </a:extLst>
          </p:cNvPr>
          <p:cNvSpPr txBox="1"/>
          <p:nvPr/>
        </p:nvSpPr>
        <p:spPr>
          <a:xfrm>
            <a:off x="8335592" y="6058734"/>
            <a:ext cx="2862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noProof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(TU Eindhoven)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9923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F241DB-7ED6-9241-E673-53AB9C34DEE1}"/>
              </a:ext>
            </a:extLst>
          </p:cNvPr>
          <p:cNvSpPr/>
          <p:nvPr/>
        </p:nvSpPr>
        <p:spPr>
          <a:xfrm>
            <a:off x="0" y="2924943"/>
            <a:ext cx="12192001" cy="1008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1D6BB-458E-76C7-C428-39859133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3068636"/>
            <a:ext cx="9937102" cy="720725"/>
          </a:xfrm>
        </p:spPr>
        <p:txBody>
          <a:bodyPr/>
          <a:lstStyle/>
          <a:p>
            <a:r>
              <a:rPr lang="en-US" sz="4000" b="1" noProof="0" dirty="0"/>
              <a:t>Axioms</a:t>
            </a:r>
          </a:p>
        </p:txBody>
      </p:sp>
    </p:spTree>
    <p:extLst>
      <p:ext uri="{BB962C8B-B14F-4D97-AF65-F5344CB8AC3E}">
        <p14:creationId xmlns:p14="http://schemas.microsoft.com/office/powerpoint/2010/main" val="85200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91A7-8791-2184-155B-43982D0D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Anonymity and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FB54-F379-73CE-2247-8C3CDED3A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268412"/>
            <a:ext cx="5400997" cy="5221287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A mechanism is</a:t>
            </a:r>
            <a:r>
              <a:rPr lang="en-US" b="1" noProof="0" dirty="0">
                <a:solidFill>
                  <a:schemeClr val="accent1"/>
                </a:solidFill>
              </a:rPr>
              <a:t> anonymous </a:t>
            </a:r>
            <a:r>
              <a:rPr lang="en-US" noProof="0" dirty="0"/>
              <a:t>if the identities of the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b="1" noProof="0" dirty="0">
                <a:solidFill>
                  <a:schemeClr val="accent1"/>
                </a:solidFill>
              </a:rPr>
              <a:t>voters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do not matter.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A mechanism is</a:t>
            </a:r>
            <a:r>
              <a:rPr lang="en-US" b="1" noProof="0" dirty="0">
                <a:solidFill>
                  <a:schemeClr val="accent1"/>
                </a:solidFill>
              </a:rPr>
              <a:t> neutral </a:t>
            </a:r>
            <a:r>
              <a:rPr lang="en-US" noProof="0" dirty="0"/>
              <a:t>if the identities of the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b="1" noProof="0" dirty="0">
                <a:solidFill>
                  <a:schemeClr val="accent1"/>
                </a:solidFill>
              </a:rPr>
              <a:t>alternatives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do not matter.</a:t>
            </a: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16" name="AnonymityScene">
            <a:hlinkClick r:id="" action="ppaction://media"/>
            <a:extLst>
              <a:ext uri="{FF2B5EF4-FFF2-40B4-BE49-F238E27FC236}">
                <a16:creationId xmlns:a16="http://schemas.microsoft.com/office/drawing/2014/main" id="{300868D5-CF67-B0B9-25B5-31DFA2F428E3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5999" y="764331"/>
            <a:ext cx="6094413" cy="6094413"/>
          </a:xfrm>
        </p:spPr>
      </p:pic>
      <p:pic>
        <p:nvPicPr>
          <p:cNvPr id="18" name="NeutralityScene">
            <a:hlinkClick r:id="" action="ppaction://media"/>
            <a:extLst>
              <a:ext uri="{FF2B5EF4-FFF2-40B4-BE49-F238E27FC236}">
                <a16:creationId xmlns:a16="http://schemas.microsoft.com/office/drawing/2014/main" id="{C721C715-2751-FF31-EFB2-BECA736490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998" y="764331"/>
            <a:ext cx="6094413" cy="6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94C93-174A-D954-86C1-6B769CB35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6C5969-79C3-D6E3-71DB-9C4A268D163F}"/>
              </a:ext>
            </a:extLst>
          </p:cNvPr>
          <p:cNvSpPr/>
          <p:nvPr/>
        </p:nvSpPr>
        <p:spPr>
          <a:xfrm>
            <a:off x="0" y="2924943"/>
            <a:ext cx="12192001" cy="1008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25096-F381-3426-6CAD-B235DD0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3068636"/>
            <a:ext cx="9937102" cy="720725"/>
          </a:xfrm>
        </p:spPr>
        <p:txBody>
          <a:bodyPr/>
          <a:lstStyle/>
          <a:p>
            <a:r>
              <a:rPr lang="en-US" sz="4000" b="1" noProof="0" dirty="0"/>
              <a:t>Social Welfare of Truthful </a:t>
            </a:r>
            <a:r>
              <a:rPr lang="en-US" sz="4000" b="1" dirty="0"/>
              <a:t>M</a:t>
            </a:r>
            <a:r>
              <a:rPr lang="en-US" sz="4000" b="1" noProof="0" dirty="0" err="1"/>
              <a:t>echanisms</a:t>
            </a:r>
            <a:endParaRPr lang="en-US" sz="4000" b="1" noProof="0" dirty="0"/>
          </a:p>
        </p:txBody>
      </p:sp>
    </p:spTree>
    <p:extLst>
      <p:ext uri="{BB962C8B-B14F-4D97-AF65-F5344CB8AC3E}">
        <p14:creationId xmlns:p14="http://schemas.microsoft.com/office/powerpoint/2010/main" val="211096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antomSystemSceneUtil">
            <a:hlinkClick r:id="" action="ppaction://media"/>
            <a:extLst>
              <a:ext uri="{FF2B5EF4-FFF2-40B4-BE49-F238E27FC236}">
                <a16:creationId xmlns:a16="http://schemas.microsoft.com/office/drawing/2014/main" id="{9B065282-5546-0CFF-E3C9-D854A36929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0096" y="1276487"/>
            <a:ext cx="4990864" cy="49908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D0E57-9D27-964E-A701-00ED69D2D82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9815" y="1235963"/>
                <a:ext cx="6531209" cy="280800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noProof="0" dirty="0"/>
                  <a:t> </a:t>
                </a:r>
                <a:r>
                  <a:rPr lang="en-US" sz="2400" b="1" noProof="0" dirty="0">
                    <a:solidFill>
                      <a:schemeClr val="bg2"/>
                    </a:solidFill>
                  </a:rPr>
                  <a:t>phantom voters</a:t>
                </a:r>
                <a:r>
                  <a:rPr lang="en-US" sz="2400" noProof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noProof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noProof="0" dirty="0"/>
                  <a:t> </a:t>
                </a:r>
                <a:br>
                  <a:rPr lang="en-US" sz="2400" noProof="0" dirty="0"/>
                </a:br>
                <a:r>
                  <a:rPr lang="en-US" sz="2400" noProof="0" dirty="0"/>
                  <a:t>move from 0 to 1 consecutively</a:t>
                </a:r>
              </a:p>
              <a:p>
                <a:r>
                  <a:rPr lang="en-US" sz="2400" dirty="0"/>
                  <a:t>compute median of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all voters</a:t>
                </a:r>
                <a:r>
                  <a:rPr lang="en-US" sz="2400" dirty="0"/>
                  <a:t> on each alternative</a:t>
                </a:r>
              </a:p>
              <a:p>
                <a:r>
                  <a:rPr lang="en-US" sz="2400" dirty="0"/>
                  <a:t>find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time of normalization</a:t>
                </a:r>
                <a:r>
                  <a:rPr lang="en-US" sz="2400" dirty="0"/>
                  <a:t> where the sum of medians equals 1 </a:t>
                </a:r>
              </a:p>
              <a:p>
                <a:r>
                  <a:rPr lang="en-US" sz="2400" dirty="0"/>
                  <a:t>output vector of medians</a:t>
                </a:r>
                <a:endParaRPr lang="en-US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D0E57-9D27-964E-A701-00ED69D2D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9815" y="1235963"/>
                <a:ext cx="6531209" cy="2808007"/>
              </a:xfrm>
              <a:blipFill>
                <a:blip r:embed="rId7"/>
                <a:stretch>
                  <a:fillRect l="-1307" r="-1120" b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4698E772-0C26-BD4F-95C9-CC4ACF87D886}"/>
              </a:ext>
            </a:extLst>
          </p:cNvPr>
          <p:cNvSpPr txBox="1">
            <a:spLocks/>
          </p:cNvSpPr>
          <p:nvPr/>
        </p:nvSpPr>
        <p:spPr>
          <a:xfrm>
            <a:off x="528003" y="844010"/>
            <a:ext cx="1152207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800" i="1" noProof="0" dirty="0"/>
              <a:t>(Freeman et al., JET 2021)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D78398-C400-251C-4001-2F7E857EA522}"/>
              </a:ext>
            </a:extLst>
          </p:cNvPr>
          <p:cNvSpPr/>
          <p:nvPr/>
        </p:nvSpPr>
        <p:spPr>
          <a:xfrm>
            <a:off x="400473" y="4078489"/>
            <a:ext cx="5821139" cy="1009397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r>
              <a:rPr lang="en-US" sz="2800" i="1" noProof="0" dirty="0">
                <a:solidFill>
                  <a:schemeClr val="tx1"/>
                </a:solidFill>
              </a:rPr>
              <a:t> </a:t>
            </a:r>
            <a:r>
              <a:rPr lang="en-US" sz="2000" i="1" noProof="0" dirty="0">
                <a:solidFill>
                  <a:schemeClr val="tx1"/>
                </a:solidFill>
              </a:rPr>
              <a:t>(Freeman et al., JET 2021)</a:t>
            </a:r>
            <a:endParaRPr lang="en-US" sz="2400" noProof="0" dirty="0">
              <a:solidFill>
                <a:schemeClr val="tx1"/>
              </a:solidFill>
            </a:endParaRPr>
          </a:p>
          <a:p>
            <a:pPr algn="ctr"/>
            <a:endParaRPr lang="en-US" sz="1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cap="small" noProof="0" dirty="0">
                <a:solidFill>
                  <a:schemeClr val="tx1"/>
                </a:solidFill>
              </a:rPr>
              <a:t>Util</a:t>
            </a:r>
            <a:r>
              <a:rPr lang="en-US" sz="2400" noProof="0" dirty="0">
                <a:solidFill>
                  <a:schemeClr val="tx1"/>
                </a:solidFill>
              </a:rPr>
              <a:t> maximizes social welfare.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BF48C-BFC3-6614-1276-BB67A9DD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15" y="368300"/>
            <a:ext cx="11857037" cy="720725"/>
          </a:xfrm>
        </p:spPr>
        <p:txBody>
          <a:bodyPr/>
          <a:lstStyle/>
          <a:p>
            <a:r>
              <a:rPr lang="en-US" cap="small" noProof="0" dirty="0"/>
              <a:t>Util</a:t>
            </a:r>
            <a:r>
              <a:rPr lang="en-US" noProof="0" dirty="0"/>
              <a:t>: A Truthful and Social Welfare Optimal Mechanism</a:t>
            </a:r>
          </a:p>
        </p:txBody>
      </p:sp>
      <p:pic>
        <p:nvPicPr>
          <p:cNvPr id="8" name="PhantomMechanismSceneUtil">
            <a:hlinkClick r:id="" action="ppaction://media"/>
            <a:extLst>
              <a:ext uri="{FF2B5EF4-FFF2-40B4-BE49-F238E27FC236}">
                <a16:creationId xmlns:a16="http://schemas.microsoft.com/office/drawing/2014/main" id="{697C6A1A-9D47-4829-70BF-0EEE19BD62D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7712" y="1564735"/>
            <a:ext cx="5087888" cy="50878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564C97-5DD9-C963-6B9B-AECD6EFA51F7}"/>
              </a:ext>
            </a:extLst>
          </p:cNvPr>
          <p:cNvSpPr/>
          <p:nvPr/>
        </p:nvSpPr>
        <p:spPr>
          <a:xfrm>
            <a:off x="392690" y="5258792"/>
            <a:ext cx="5821139" cy="1364620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r>
              <a:rPr lang="en-US" sz="2800" i="1" noProof="0" dirty="0">
                <a:solidFill>
                  <a:schemeClr val="tx1"/>
                </a:solidFill>
              </a:rPr>
              <a:t> </a:t>
            </a:r>
            <a:r>
              <a:rPr lang="en-US" sz="2000" i="1" noProof="0" dirty="0">
                <a:solidFill>
                  <a:schemeClr val="tx1"/>
                </a:solidFill>
              </a:rPr>
              <a:t>(Freeman et al., JET 2021)</a:t>
            </a:r>
            <a:endParaRPr lang="en-US" sz="2400" noProof="0" dirty="0">
              <a:solidFill>
                <a:schemeClr val="tx1"/>
              </a:solidFill>
            </a:endParaRPr>
          </a:p>
          <a:p>
            <a:pPr algn="ctr"/>
            <a:endParaRPr lang="en-US" sz="7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cap="small" noProof="0" dirty="0">
                <a:solidFill>
                  <a:schemeClr val="tx1"/>
                </a:solidFill>
              </a:rPr>
              <a:t>Util</a:t>
            </a:r>
            <a:r>
              <a:rPr lang="en-US" sz="2400" noProof="0" dirty="0">
                <a:solidFill>
                  <a:schemeClr val="tx1"/>
                </a:solidFill>
              </a:rPr>
              <a:t> is truthful, anonymous and neutral.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DEC3BD-31A5-BB65-AB2D-78B6C3E4F15D}"/>
              </a:ext>
            </a:extLst>
          </p:cNvPr>
          <p:cNvSpPr/>
          <p:nvPr/>
        </p:nvSpPr>
        <p:spPr>
          <a:xfrm>
            <a:off x="392689" y="5258792"/>
            <a:ext cx="5821139" cy="1364620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r>
              <a:rPr lang="en-US" sz="2800" i="1" noProof="0" dirty="0">
                <a:solidFill>
                  <a:schemeClr val="tx1"/>
                </a:solidFill>
              </a:rPr>
              <a:t> </a:t>
            </a:r>
            <a:r>
              <a:rPr lang="en-US" sz="2000" i="1" noProof="0" dirty="0">
                <a:solidFill>
                  <a:schemeClr val="tx1"/>
                </a:solidFill>
              </a:rPr>
              <a:t>(Freeman et al., JET 2021)</a:t>
            </a:r>
            <a:endParaRPr lang="en-US" sz="2400" noProof="0" dirty="0">
              <a:solidFill>
                <a:schemeClr val="tx1"/>
              </a:solidFill>
            </a:endParaRPr>
          </a:p>
          <a:p>
            <a:pPr algn="ctr"/>
            <a:endParaRPr lang="en-US" sz="3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Any </a:t>
            </a:r>
            <a:r>
              <a:rPr lang="en-US" sz="2400" b="1" noProof="0" dirty="0">
                <a:solidFill>
                  <a:schemeClr val="accent1"/>
                </a:solidFill>
              </a:rPr>
              <a:t>moving-phantom mechanism</a:t>
            </a:r>
            <a:r>
              <a:rPr lang="en-US" sz="2400" noProof="0" dirty="0">
                <a:solidFill>
                  <a:schemeClr val="tx1"/>
                </a:solidFill>
              </a:rPr>
              <a:t> is truthful, anonymous and neutral.</a:t>
            </a:r>
          </a:p>
        </p:txBody>
      </p:sp>
    </p:spTree>
    <p:extLst>
      <p:ext uri="{BB962C8B-B14F-4D97-AF65-F5344CB8AC3E}">
        <p14:creationId xmlns:p14="http://schemas.microsoft.com/office/powerpoint/2010/main" val="15945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F7BEB9D-6DCA-741E-A89D-FECD4B257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antomSystemSceneLadder">
            <a:hlinkClick r:id="" action="ppaction://media"/>
            <a:extLst>
              <a:ext uri="{FF2B5EF4-FFF2-40B4-BE49-F238E27FC236}">
                <a16:creationId xmlns:a16="http://schemas.microsoft.com/office/drawing/2014/main" id="{8F8985CF-31B2-ADD4-AA75-E68C26CBF5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08636" y="586551"/>
            <a:ext cx="5830563" cy="583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7DA333-4D4C-321A-891B-F4E62878442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4963" y="1557097"/>
                <a:ext cx="6173673" cy="1296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noProof="0" dirty="0"/>
                  <a:t>A </a:t>
                </a:r>
                <a:r>
                  <a:rPr lang="en-US" sz="2400" b="1" noProof="0" dirty="0">
                    <a:solidFill>
                      <a:schemeClr val="bg2"/>
                    </a:solidFill>
                  </a:rPr>
                  <a:t>phantom system </a:t>
                </a:r>
                <a:r>
                  <a:rPr lang="en-US" sz="2400" noProof="0" dirty="0"/>
                  <a:t>consists of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noProof="0" dirty="0"/>
                  <a:t> </a:t>
                </a:r>
                <a:r>
                  <a:rPr lang="en-US" sz="2400" b="1" noProof="0" dirty="0">
                    <a:solidFill>
                      <a:schemeClr val="accent1"/>
                    </a:solidFill>
                  </a:rPr>
                  <a:t>continuous</a:t>
                </a:r>
                <a:r>
                  <a:rPr lang="en-US" sz="2400" noProof="0" dirty="0"/>
                  <a:t> and </a:t>
                </a:r>
                <a:r>
                  <a:rPr lang="en-US" sz="2400" b="1" noProof="0" dirty="0">
                    <a:solidFill>
                      <a:schemeClr val="accent1"/>
                    </a:solidFill>
                  </a:rPr>
                  <a:t>non-decreasing</a:t>
                </a:r>
                <a:r>
                  <a:rPr lang="en-US" sz="2400" noProof="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2400" noProof="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noProof="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noProof="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D0E57-9D27-964E-A701-00ED69D2D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4963" y="1557097"/>
                <a:ext cx="6173673" cy="1296491"/>
              </a:xfrm>
              <a:blipFill>
                <a:blip r:embed="rId9"/>
                <a:stretch>
                  <a:fillRect l="-1579" r="-1185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C6380B7-F416-88C6-263E-8B5B4901AB85}"/>
              </a:ext>
            </a:extLst>
          </p:cNvPr>
          <p:cNvSpPr txBox="1">
            <a:spLocks/>
          </p:cNvSpPr>
          <p:nvPr/>
        </p:nvSpPr>
        <p:spPr>
          <a:xfrm>
            <a:off x="334963" y="368300"/>
            <a:ext cx="1152207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800" i="1" noProof="0" dirty="0"/>
              <a:t>(Freeman et al., JET 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B38EA5E-85B1-B530-9E0A-65124D7AD8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751" y="2853588"/>
                <a:ext cx="6043549" cy="12964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noProof="0" dirty="0"/>
                  <a:t>A </a:t>
                </a:r>
                <a:r>
                  <a:rPr lang="en-US" sz="2400" b="1" noProof="0" dirty="0">
                    <a:solidFill>
                      <a:schemeClr val="accent1"/>
                    </a:solidFill>
                  </a:rPr>
                  <a:t>moving-phantom mechanism</a:t>
                </a:r>
                <a:r>
                  <a:rPr lang="en-US" sz="2400" noProof="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noProof="0" dirty="0"/>
                  <a:t>returns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noProof="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noProof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noProof="0">
                        <a:latin typeface="Cambria Math" panose="02040503050406030204" pitchFamily="18" charset="0"/>
                      </a:rPr>
                      <m:t>med</m:t>
                    </m:r>
                    <m:r>
                      <a:rPr lang="en-US" sz="2400" noProof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noProof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𝑛𝑗</m:t>
                        </m:r>
                      </m:sub>
                    </m:sSub>
                    <m:r>
                      <a:rPr lang="en-US" sz="2400" noProof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 noProof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noProof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noProof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noProof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i="1" noProof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 noProof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 noProof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noProof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noProof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noProof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noProof="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noProof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noProof="0" dirty="0"/>
                  <a:t> is chosen such that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noProof="0" dirty="0"/>
                  <a:t> is normalized.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534E7CB-1323-D1DA-7A21-7A06C720B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1" y="2853588"/>
                <a:ext cx="6043549" cy="1296491"/>
              </a:xfrm>
              <a:prstGeom prst="rect">
                <a:avLst/>
              </a:prstGeom>
              <a:blipFill>
                <a:blip r:embed="rId10"/>
                <a:stretch>
                  <a:fillRect l="-1512" t="-469" r="-1310"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hantomMechanismSceneLadder">
            <a:hlinkClick r:id="" action="ppaction://media"/>
            <a:extLst>
              <a:ext uri="{FF2B5EF4-FFF2-40B4-BE49-F238E27FC236}">
                <a16:creationId xmlns:a16="http://schemas.microsoft.com/office/drawing/2014/main" id="{724E6678-CC1E-5E06-6DF5-FEA0D9E652D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44311" y="1212025"/>
            <a:ext cx="5423342" cy="54233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01B014-252B-322D-36B4-E6D8B4AEA9FD}"/>
              </a:ext>
            </a:extLst>
          </p:cNvPr>
          <p:cNvSpPr/>
          <p:nvPr/>
        </p:nvSpPr>
        <p:spPr>
          <a:xfrm>
            <a:off x="305763" y="4625789"/>
            <a:ext cx="5821139" cy="1641562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r>
              <a:rPr lang="en-US" sz="2800" i="1" noProof="0" dirty="0">
                <a:solidFill>
                  <a:schemeClr val="tx1"/>
                </a:solidFill>
              </a:rPr>
              <a:t> </a:t>
            </a:r>
            <a:r>
              <a:rPr lang="en-US" sz="2000" i="1" noProof="0" dirty="0">
                <a:solidFill>
                  <a:schemeClr val="tx1"/>
                </a:solidFill>
              </a:rPr>
              <a:t>(Freeman et al., JET 2021)</a:t>
            </a:r>
            <a:endParaRPr lang="en-US" sz="2400" noProof="0" dirty="0">
              <a:solidFill>
                <a:schemeClr val="tx1"/>
              </a:solidFill>
            </a:endParaRPr>
          </a:p>
          <a:p>
            <a:pPr algn="ctr"/>
            <a:endParaRPr lang="en-US" sz="16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Any </a:t>
            </a:r>
            <a:r>
              <a:rPr lang="en-US" sz="2400" b="1" noProof="0" dirty="0">
                <a:solidFill>
                  <a:schemeClr val="accent1"/>
                </a:solidFill>
              </a:rPr>
              <a:t>moving-phantom mechanism</a:t>
            </a:r>
            <a:r>
              <a:rPr lang="en-US" sz="2400" noProof="0" dirty="0">
                <a:solidFill>
                  <a:schemeClr val="tx1"/>
                </a:solidFill>
              </a:rPr>
              <a:t> is truthful, anonymous and neutral.</a:t>
            </a:r>
          </a:p>
        </p:txBody>
      </p:sp>
      <p:pic>
        <p:nvPicPr>
          <p:cNvPr id="7" name="PhantomSystemSceneUtil">
            <a:hlinkClick r:id="" action="ppaction://media"/>
            <a:extLst>
              <a:ext uri="{FF2B5EF4-FFF2-40B4-BE49-F238E27FC236}">
                <a16:creationId xmlns:a16="http://schemas.microsoft.com/office/drawing/2014/main" id="{078C005D-636F-6DB5-7E35-C766482FB8C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08636" y="282466"/>
            <a:ext cx="7735227" cy="7735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9FECE-F169-7EE1-4B75-6F0B11B8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Moving-Phantom Mechanisms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B5DFD-7913-BE86-EA35-412115B4618C}"/>
              </a:ext>
            </a:extLst>
          </p:cNvPr>
          <p:cNvSpPr txBox="1"/>
          <p:nvPr/>
        </p:nvSpPr>
        <p:spPr>
          <a:xfrm>
            <a:off x="7752184" y="1772816"/>
            <a:ext cx="232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cap="small" dirty="0" err="1"/>
              <a:t>Util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26980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  <p:bldP spid="11" grpId="0"/>
      <p:bldP spid="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66F2C-2F5E-CE75-B590-AD8C1967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ngleMindedProportionalityScene_0001_unnamed">
            <a:hlinkClick r:id="" action="ppaction://media"/>
            <a:extLst>
              <a:ext uri="{FF2B5EF4-FFF2-40B4-BE49-F238E27FC236}">
                <a16:creationId xmlns:a16="http://schemas.microsoft.com/office/drawing/2014/main" id="{DBEADEFE-0136-9F91-5EAD-9BCE0ABBFD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53379" r="53379"/>
          <a:stretch>
            <a:fillRect/>
          </a:stretch>
        </p:blipFill>
        <p:spPr>
          <a:xfrm>
            <a:off x="2855640" y="-315416"/>
            <a:ext cx="8173393" cy="81733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C81036-5B31-F4CE-538F-D27630BB653E}"/>
              </a:ext>
            </a:extLst>
          </p:cNvPr>
          <p:cNvSpPr/>
          <p:nvPr/>
        </p:nvSpPr>
        <p:spPr>
          <a:xfrm>
            <a:off x="452055" y="4774668"/>
            <a:ext cx="5821139" cy="1641562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noProof="0" dirty="0">
                <a:solidFill>
                  <a:schemeClr val="tx1"/>
                </a:solidFill>
              </a:rPr>
              <a:t>Theorem</a:t>
            </a:r>
            <a:r>
              <a:rPr lang="en-US" sz="2400" i="1" noProof="0" dirty="0">
                <a:solidFill>
                  <a:schemeClr val="tx1"/>
                </a:solidFill>
              </a:rPr>
              <a:t> </a:t>
            </a:r>
            <a:r>
              <a:rPr lang="en-US" i="1" noProof="0" dirty="0">
                <a:solidFill>
                  <a:schemeClr val="tx1"/>
                </a:solidFill>
              </a:rPr>
              <a:t>(Freeman et al., JET 2021)</a:t>
            </a:r>
            <a:endParaRPr lang="en-US" sz="2000" noProof="0" dirty="0">
              <a:solidFill>
                <a:schemeClr val="tx1"/>
              </a:solidFill>
            </a:endParaRPr>
          </a:p>
          <a:p>
            <a:pPr algn="ctr"/>
            <a:endParaRPr lang="en-US" sz="14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200" noProof="0" dirty="0">
                <a:solidFill>
                  <a:schemeClr val="tx1"/>
                </a:solidFill>
              </a:rPr>
              <a:t>There exist </a:t>
            </a:r>
            <a:r>
              <a:rPr lang="en-US" sz="2200" b="1" noProof="0" dirty="0">
                <a:solidFill>
                  <a:schemeClr val="accent1"/>
                </a:solidFill>
              </a:rPr>
              <a:t>single-minded proportional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noProof="0" dirty="0">
                <a:solidFill>
                  <a:schemeClr val="tx1"/>
                </a:solidFill>
              </a:rPr>
              <a:t>moving-phantom mechanisms.</a:t>
            </a:r>
          </a:p>
        </p:txBody>
      </p:sp>
      <p:pic>
        <p:nvPicPr>
          <p:cNvPr id="5" name="PhantomSystemSceneLadder">
            <a:hlinkClick r:id="" action="ppaction://media"/>
            <a:extLst>
              <a:ext uri="{FF2B5EF4-FFF2-40B4-BE49-F238E27FC236}">
                <a16:creationId xmlns:a16="http://schemas.microsoft.com/office/drawing/2014/main" id="{2CCCAE6C-152A-61A0-2AB1-E2F25A51E95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 t="12211" b="19499"/>
          <a:stretch>
            <a:fillRect/>
          </a:stretch>
        </p:blipFill>
        <p:spPr>
          <a:xfrm>
            <a:off x="6579521" y="812379"/>
            <a:ext cx="7749480" cy="52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DADFC-1BA5-B5E7-2516-E8800D6E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Single-Minded Proportionality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6B1E-ECE4-048E-EAB0-3E5464773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62" y="1628800"/>
            <a:ext cx="6431780" cy="3128106"/>
          </a:xfrm>
        </p:spPr>
        <p:txBody>
          <a:bodyPr/>
          <a:lstStyle/>
          <a:p>
            <a:pPr marL="0" indent="0">
              <a:buNone/>
            </a:pPr>
            <a:r>
              <a:rPr lang="en-US" sz="2400" noProof="0" dirty="0"/>
              <a:t>We call a voter </a:t>
            </a:r>
            <a:r>
              <a:rPr lang="en-US" sz="2400" b="1" noProof="0" dirty="0">
                <a:solidFill>
                  <a:schemeClr val="accent1"/>
                </a:solidFill>
              </a:rPr>
              <a:t>single-minded</a:t>
            </a:r>
            <a:r>
              <a:rPr lang="en-US" sz="2400" noProof="0" dirty="0"/>
              <a:t>, if they want to spend the whole budget on a single alternative.</a:t>
            </a:r>
          </a:p>
          <a:p>
            <a:pPr marL="0" indent="0">
              <a:buNone/>
            </a:pPr>
            <a:endParaRPr lang="en-US" sz="2200" noProof="0" dirty="0"/>
          </a:p>
          <a:p>
            <a:pPr marL="0" indent="0">
              <a:buNone/>
            </a:pPr>
            <a:r>
              <a:rPr lang="en-US" sz="2400" noProof="0" dirty="0"/>
              <a:t>A mechanism is </a:t>
            </a:r>
            <a:r>
              <a:rPr lang="en-US" sz="2400" b="1" noProof="0" dirty="0">
                <a:solidFill>
                  <a:schemeClr val="accent1"/>
                </a:solidFill>
              </a:rPr>
              <a:t>single-minded proportional</a:t>
            </a:r>
            <a:r>
              <a:rPr lang="en-US" sz="2400" noProof="0" dirty="0"/>
              <a:t>, if it returns the mean for any single-minded profile.</a:t>
            </a:r>
          </a:p>
          <a:p>
            <a:pPr marL="0" indent="0">
              <a:buNone/>
            </a:pPr>
            <a:endParaRPr lang="en-US" sz="2200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C661-3915-2F5A-D1BA-DE40FE698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38" y="188640"/>
            <a:ext cx="3058564" cy="15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30F3-387C-B020-2F52-61F8C3DAF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antomSystemSceneUtilProp">
            <a:hlinkClick r:id="" action="ppaction://media"/>
            <a:extLst>
              <a:ext uri="{FF2B5EF4-FFF2-40B4-BE49-F238E27FC236}">
                <a16:creationId xmlns:a16="http://schemas.microsoft.com/office/drawing/2014/main" id="{674CCF5A-7840-D5C2-6129-ADBCC1F223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7981" y="904379"/>
            <a:ext cx="5445224" cy="5445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70AD8-5CC2-B62B-AD11-65278C12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noProof="0" dirty="0" err="1"/>
              <a:t>UtilProp</a:t>
            </a:r>
            <a:endParaRPr lang="en-US" cap="smal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C42D-8098-F471-5F84-575162F99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755129"/>
            <a:ext cx="5905053" cy="1871862"/>
          </a:xfrm>
        </p:spPr>
        <p:txBody>
          <a:bodyPr/>
          <a:lstStyle/>
          <a:p>
            <a:pPr marL="0" indent="0">
              <a:buNone/>
            </a:pPr>
            <a:r>
              <a:rPr lang="en-US" sz="2400" noProof="0" dirty="0"/>
              <a:t>The </a:t>
            </a:r>
            <a:r>
              <a:rPr lang="en-US" sz="2400" b="1" cap="small" noProof="0" dirty="0" err="1">
                <a:solidFill>
                  <a:schemeClr val="accent1"/>
                </a:solidFill>
              </a:rPr>
              <a:t>UtilProp</a:t>
            </a:r>
            <a:r>
              <a:rPr lang="en-US" sz="2400" noProof="0" dirty="0"/>
              <a:t> phantom mechanism is defined by the following moving-phantom system: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8E6B08-B571-8611-55D3-1819DEEC364E}"/>
                  </a:ext>
                </a:extLst>
              </p:cNvPr>
              <p:cNvSpPr/>
              <p:nvPr/>
            </p:nvSpPr>
            <p:spPr>
              <a:xfrm>
                <a:off x="489359" y="4293096"/>
                <a:ext cx="5256584" cy="1584523"/>
              </a:xfrm>
              <a:prstGeom prst="roundRect">
                <a:avLst>
                  <a:gd name="adj" fmla="val 423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Theorem</a:t>
                </a:r>
                <a:endParaRPr lang="en-US" sz="1400" i="1" noProof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cap="small" noProof="0" dirty="0" err="1">
                    <a:solidFill>
                      <a:schemeClr val="accent6"/>
                    </a:solidFill>
                  </a:rPr>
                  <a:t>UtilProp</a:t>
                </a:r>
                <a:r>
                  <a:rPr lang="en-US" sz="2400" noProof="0" dirty="0">
                    <a:solidFill>
                      <a:schemeClr val="tx1"/>
                    </a:solidFill>
                  </a:rPr>
                  <a:t> achieves a worst-case welfare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A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noProof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8E6B08-B571-8611-55D3-1819DEEC3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59" y="4293096"/>
                <a:ext cx="5256584" cy="1584523"/>
              </a:xfrm>
              <a:prstGeom prst="roundRect">
                <a:avLst>
                  <a:gd name="adj" fmla="val 423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315F6-62B5-645C-A296-13F71C96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E6CE50-3110-1127-B186-D9B4E0854A2A}"/>
                  </a:ext>
                </a:extLst>
              </p:cNvPr>
              <p:cNvSpPr txBox="1"/>
              <p:nvPr/>
            </p:nvSpPr>
            <p:spPr>
              <a:xfrm>
                <a:off x="246112" y="1905506"/>
                <a:ext cx="584988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noProof="0" dirty="0"/>
                  <a:t>Let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 and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be two phantom systems.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some given votes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noProof="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noProof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noProof="0" dirty="0"/>
                  <a:t> be the </a:t>
                </a:r>
                <a:r>
                  <a:rPr lang="en-US" sz="2400" b="1" noProof="0" dirty="0">
                    <a:solidFill>
                      <a:schemeClr val="accent6"/>
                    </a:solidFill>
                  </a:rPr>
                  <a:t>positions</a:t>
                </a:r>
                <a:r>
                  <a:rPr lang="en-US" sz="2400" noProof="0" dirty="0"/>
                  <a:t> of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 and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at their </a:t>
                </a:r>
                <a:r>
                  <a:rPr lang="en-US" sz="2400" b="1" noProof="0" dirty="0">
                    <a:solidFill>
                      <a:schemeClr val="accent6"/>
                    </a:solidFill>
                  </a:rPr>
                  <a:t>respective times of normalization</a:t>
                </a:r>
                <a:r>
                  <a:rPr lang="en-US" sz="2400" noProof="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noProof="0" dirty="0"/>
                  <a:t>If we can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noProof="0" dirty="0"/>
              </a:p>
              <a:p>
                <a:r>
                  <a:rPr lang="en-US" sz="2400" noProof="0" dirty="0"/>
                  <a:t>by </a:t>
                </a:r>
                <a:r>
                  <a:rPr lang="en-US" sz="2400" b="1" noProof="0" dirty="0">
                    <a:solidFill>
                      <a:schemeClr val="accent6"/>
                    </a:solidFill>
                    <a:latin typeface="Canela Text Bold"/>
                    <a:ea typeface="Canela Text Bold"/>
                    <a:cs typeface="Canela Text Bold"/>
                    <a:sym typeface="Canela Text Bold"/>
                  </a:rPr>
                  <a:t>moving the top phantoms up</a:t>
                </a:r>
                <a:r>
                  <a:rPr lang="en-US" sz="2400" noProof="0" dirty="0"/>
                  <a:t> and the </a:t>
                </a:r>
                <a:r>
                  <a:rPr lang="en-US" sz="2400" b="1" noProof="0" dirty="0">
                    <a:solidFill>
                      <a:schemeClr val="accent6"/>
                    </a:solidFill>
                    <a:latin typeface="Canela Text Bold"/>
                    <a:ea typeface="Canela Text Bold"/>
                    <a:cs typeface="Canela Text Bold"/>
                    <a:sym typeface="Canela Text Bold"/>
                  </a:rPr>
                  <a:t>bottom ones down</a:t>
                </a:r>
                <a:r>
                  <a:rPr lang="en-US" sz="2400" noProof="0" dirty="0"/>
                  <a:t>, then mechanism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achieves higher social welfare than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E6CE50-3110-1127-B186-D9B4E085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12" y="1905506"/>
                <a:ext cx="5849888" cy="3416320"/>
              </a:xfrm>
              <a:prstGeom prst="rect">
                <a:avLst/>
              </a:prstGeom>
              <a:blipFill>
                <a:blip r:embed="rId10"/>
                <a:stretch>
                  <a:fillRect l="-1563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hantomDominationScene_0000_autocreated">
            <a:hlinkClick r:id="" action="ppaction://media"/>
            <a:extLst>
              <a:ext uri="{FF2B5EF4-FFF2-40B4-BE49-F238E27FC236}">
                <a16:creationId xmlns:a16="http://schemas.microsoft.com/office/drawing/2014/main" id="{BB8D4EB1-2EEE-5223-3F76-DB834C5440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07148" y="764704"/>
            <a:ext cx="5849888" cy="5849888"/>
          </a:xfrm>
          <a:prstGeom prst="rect">
            <a:avLst/>
          </a:prstGeom>
        </p:spPr>
      </p:pic>
      <p:pic>
        <p:nvPicPr>
          <p:cNvPr id="6" name="PhantomDominationScene_0001_unnamed">
            <a:hlinkClick r:id="" action="ppaction://media"/>
            <a:extLst>
              <a:ext uri="{FF2B5EF4-FFF2-40B4-BE49-F238E27FC236}">
                <a16:creationId xmlns:a16="http://schemas.microsoft.com/office/drawing/2014/main" id="{3B164876-D11B-2AAA-AEE8-D34202C90D8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07148" y="764704"/>
            <a:ext cx="5849888" cy="5849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65CAF-A180-0EB7-5F06-842754CA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Phantom Domination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B4BCE-5D8B-BFB7-73A3-DC267D384E2F}"/>
                  </a:ext>
                </a:extLst>
              </p:cNvPr>
              <p:cNvSpPr txBox="1"/>
              <p:nvPr/>
            </p:nvSpPr>
            <p:spPr>
              <a:xfrm>
                <a:off x="7320136" y="82741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noProof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B4BCE-5D8B-BFB7-73A3-DC267D384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827415"/>
                <a:ext cx="5760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E3D2-6F1C-D892-0957-96798056759B}"/>
                  </a:ext>
                </a:extLst>
              </p:cNvPr>
              <p:cNvSpPr txBox="1"/>
              <p:nvPr/>
            </p:nvSpPr>
            <p:spPr>
              <a:xfrm>
                <a:off x="10272464" y="841191"/>
                <a:ext cx="576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noProof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E3D2-6F1C-D892-0957-9679805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64" y="841191"/>
                <a:ext cx="57606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7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antomSystemSceneUtil">
            <a:hlinkClick r:id="" action="ppaction://media"/>
            <a:extLst>
              <a:ext uri="{FF2B5EF4-FFF2-40B4-BE49-F238E27FC236}">
                <a16:creationId xmlns:a16="http://schemas.microsoft.com/office/drawing/2014/main" id="{7585504E-006E-6190-5CA7-AA86C53A9D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8678" y="1516277"/>
            <a:ext cx="3061422" cy="3061422"/>
          </a:xfrm>
          <a:prstGeom prst="rect">
            <a:avLst/>
          </a:prstGeom>
        </p:spPr>
      </p:pic>
      <p:pic>
        <p:nvPicPr>
          <p:cNvPr id="12" name="PhantomSystemSceneUtilProp">
            <a:hlinkClick r:id="" action="ppaction://media"/>
            <a:extLst>
              <a:ext uri="{FF2B5EF4-FFF2-40B4-BE49-F238E27FC236}">
                <a16:creationId xmlns:a16="http://schemas.microsoft.com/office/drawing/2014/main" id="{6D858770-3C67-A96E-C7DC-E36C2369DB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69480" y="1516277"/>
            <a:ext cx="3061422" cy="3061422"/>
          </a:xfrm>
          <a:prstGeom prst="rect">
            <a:avLst/>
          </a:prstGeom>
        </p:spPr>
      </p:pic>
      <p:pic>
        <p:nvPicPr>
          <p:cNvPr id="8" name="PhantomSystemSceneIndependent">
            <a:hlinkClick r:id="" action="ppaction://media"/>
            <a:extLst>
              <a:ext uri="{FF2B5EF4-FFF2-40B4-BE49-F238E27FC236}">
                <a16:creationId xmlns:a16="http://schemas.microsoft.com/office/drawing/2014/main" id="{5496EE58-6EF9-E8BD-35B1-A4758035AA1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284113" y="1516277"/>
            <a:ext cx="3061422" cy="3061422"/>
          </a:xfrm>
          <a:prstGeom prst="rect">
            <a:avLst/>
          </a:prstGeom>
        </p:spPr>
      </p:pic>
      <p:pic>
        <p:nvPicPr>
          <p:cNvPr id="9" name="PhantomSystemSceneLadder">
            <a:hlinkClick r:id="" action="ppaction://media"/>
            <a:extLst>
              <a:ext uri="{FF2B5EF4-FFF2-40B4-BE49-F238E27FC236}">
                <a16:creationId xmlns:a16="http://schemas.microsoft.com/office/drawing/2014/main" id="{013E9FBA-436A-9379-642E-F60EEC91DD2F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298744" y="1516277"/>
            <a:ext cx="3061422" cy="3061422"/>
          </a:xfrm>
          <a:prstGeom prst="rect">
            <a:avLst/>
          </a:prstGeom>
        </p:spPr>
      </p:pic>
      <p:pic>
        <p:nvPicPr>
          <p:cNvPr id="10" name="PhantomSystemScenePiecewise">
            <a:hlinkClick r:id="" action="ppaction://media"/>
            <a:extLst>
              <a:ext uri="{FF2B5EF4-FFF2-40B4-BE49-F238E27FC236}">
                <a16:creationId xmlns:a16="http://schemas.microsoft.com/office/drawing/2014/main" id="{77E7F556-A89A-A8A7-0E5F-36D0419C1883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rcRect t="788" b="-788"/>
          <a:stretch>
            <a:fillRect/>
          </a:stretch>
        </p:blipFill>
        <p:spPr>
          <a:xfrm>
            <a:off x="188678" y="4176000"/>
            <a:ext cx="3061422" cy="3061422"/>
          </a:xfrm>
          <a:prstGeom prst="rect">
            <a:avLst/>
          </a:prstGeom>
        </p:spPr>
      </p:pic>
      <p:pic>
        <p:nvPicPr>
          <p:cNvPr id="7" name="PhantomSystemSceneGreedyMax">
            <a:hlinkClick r:id="" action="ppaction://media"/>
            <a:extLst>
              <a:ext uri="{FF2B5EF4-FFF2-40B4-BE49-F238E27FC236}">
                <a16:creationId xmlns:a16="http://schemas.microsoft.com/office/drawing/2014/main" id="{C0B158A4-0758-C35D-7002-B2F5F984C829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rcRect t="705" b="-705"/>
          <a:stretch>
            <a:fillRect/>
          </a:stretch>
        </p:blipFill>
        <p:spPr>
          <a:xfrm>
            <a:off x="3287733" y="4176000"/>
            <a:ext cx="3061422" cy="3061422"/>
          </a:xfrm>
          <a:prstGeom prst="rect">
            <a:avLst/>
          </a:prstGeom>
        </p:spPr>
      </p:pic>
      <p:pic>
        <p:nvPicPr>
          <p:cNvPr id="6" name="PhantomSystemSceneFan">
            <a:hlinkClick r:id="" action="ppaction://media"/>
            <a:extLst>
              <a:ext uri="{FF2B5EF4-FFF2-40B4-BE49-F238E27FC236}">
                <a16:creationId xmlns:a16="http://schemas.microsoft.com/office/drawing/2014/main" id="{36C95298-75D8-41A9-A744-FB93B63FB915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rcRect t="592" b="-592"/>
          <a:stretch>
            <a:fillRect/>
          </a:stretch>
        </p:blipFill>
        <p:spPr>
          <a:xfrm>
            <a:off x="6303511" y="4176000"/>
            <a:ext cx="3061422" cy="3061422"/>
          </a:xfrm>
          <a:prstGeom prst="rect">
            <a:avLst/>
          </a:prstGeom>
        </p:spPr>
      </p:pic>
      <p:pic>
        <p:nvPicPr>
          <p:cNvPr id="5" name="PhantomSystemSceneConstant">
            <a:hlinkClick r:id="" action="ppaction://media"/>
            <a:extLst>
              <a:ext uri="{FF2B5EF4-FFF2-40B4-BE49-F238E27FC236}">
                <a16:creationId xmlns:a16="http://schemas.microsoft.com/office/drawing/2014/main" id="{9980B19C-47F7-5319-C1F6-E72EDD8A84DB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rcRect t="436" b="-436"/>
          <a:stretch>
            <a:fillRect/>
          </a:stretch>
        </p:blipFill>
        <p:spPr>
          <a:xfrm>
            <a:off x="9319833" y="4176000"/>
            <a:ext cx="3061422" cy="30614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C99EA1-6035-EB0D-12F6-58458731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Moving-Phantom Mechanisms from the Literature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F42EF-CB62-4530-538D-124E24E2EA5A}"/>
              </a:ext>
            </a:extLst>
          </p:cNvPr>
          <p:cNvSpPr txBox="1"/>
          <p:nvPr/>
        </p:nvSpPr>
        <p:spPr>
          <a:xfrm>
            <a:off x="479376" y="1431303"/>
            <a:ext cx="232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 err="1"/>
              <a:t>Util</a:t>
            </a:r>
            <a:endParaRPr lang="en-US" sz="2400" cap="sm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48D86-075F-5A72-6570-251A1E6EAE1A}"/>
              </a:ext>
            </a:extLst>
          </p:cNvPr>
          <p:cNvSpPr txBox="1"/>
          <p:nvPr/>
        </p:nvSpPr>
        <p:spPr>
          <a:xfrm>
            <a:off x="3546677" y="1431303"/>
            <a:ext cx="232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 err="1"/>
              <a:t>UtilProp</a:t>
            </a:r>
            <a:endParaRPr lang="en-US" sz="2400" cap="smal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848A1-1C09-10E4-3111-2F160E00D101}"/>
              </a:ext>
            </a:extLst>
          </p:cNvPr>
          <p:cNvSpPr txBox="1"/>
          <p:nvPr/>
        </p:nvSpPr>
        <p:spPr>
          <a:xfrm>
            <a:off x="6112506" y="1431303"/>
            <a:ext cx="329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 err="1"/>
              <a:t>IndependentMarkets</a:t>
            </a:r>
            <a:endParaRPr lang="en-US" sz="24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22173-6638-2BB9-3255-61110E769E13}"/>
              </a:ext>
            </a:extLst>
          </p:cNvPr>
          <p:cNvSpPr txBox="1"/>
          <p:nvPr/>
        </p:nvSpPr>
        <p:spPr>
          <a:xfrm>
            <a:off x="9537463" y="1431303"/>
            <a:ext cx="232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 err="1"/>
              <a:t>Ladder</a:t>
            </a:r>
            <a:endParaRPr lang="en-US" sz="2400" cap="smal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78FE9-E2EC-F21D-DEAC-0E562AE7F782}"/>
              </a:ext>
            </a:extLst>
          </p:cNvPr>
          <p:cNvSpPr txBox="1"/>
          <p:nvPr/>
        </p:nvSpPr>
        <p:spPr>
          <a:xfrm>
            <a:off x="232464" y="4147342"/>
            <a:ext cx="281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 err="1"/>
              <a:t>PiecewiseUniform</a:t>
            </a:r>
            <a:endParaRPr lang="en-US" sz="2400" cap="smal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368B08-7F3E-B283-320E-BB659638C670}"/>
              </a:ext>
            </a:extLst>
          </p:cNvPr>
          <p:cNvSpPr txBox="1"/>
          <p:nvPr/>
        </p:nvSpPr>
        <p:spPr>
          <a:xfrm>
            <a:off x="3546677" y="4147342"/>
            <a:ext cx="232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/>
              <a:t>GreedyMax</a:t>
            </a:r>
            <a:endParaRPr lang="en-US" sz="2400" cap="smal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60B38-AFFF-2E52-E520-C5C2B0A634DD}"/>
              </a:ext>
            </a:extLst>
          </p:cNvPr>
          <p:cNvSpPr txBox="1"/>
          <p:nvPr/>
        </p:nvSpPr>
        <p:spPr>
          <a:xfrm>
            <a:off x="6600056" y="4147342"/>
            <a:ext cx="232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/>
              <a:t>Fan</a:t>
            </a:r>
            <a:endParaRPr lang="en-US" sz="2400" cap="smal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AD70A-7307-E1E2-3C4B-3C96D2433407}"/>
              </a:ext>
            </a:extLst>
          </p:cNvPr>
          <p:cNvSpPr txBox="1"/>
          <p:nvPr/>
        </p:nvSpPr>
        <p:spPr>
          <a:xfrm>
            <a:off x="9537463" y="4147342"/>
            <a:ext cx="232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cap="small" dirty="0"/>
              <a:t>Constant</a:t>
            </a:r>
            <a:endParaRPr lang="en-US" sz="2400" cap="small" dirty="0"/>
          </a:p>
        </p:txBody>
      </p:sp>
    </p:spTree>
    <p:extLst>
      <p:ext uri="{BB962C8B-B14F-4D97-AF65-F5344CB8AC3E}">
        <p14:creationId xmlns:p14="http://schemas.microsoft.com/office/powerpoint/2010/main" val="26722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E301-6A0F-3869-E85D-29DF96B3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A971-F381-1124-5B15-B20A6C57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Phantom Domination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32734F-A20F-41EB-6E08-9741FA58C871}"/>
                  </a:ext>
                </a:extLst>
              </p:cNvPr>
              <p:cNvSpPr txBox="1"/>
              <p:nvPr/>
            </p:nvSpPr>
            <p:spPr>
              <a:xfrm>
                <a:off x="503547" y="1416112"/>
                <a:ext cx="115209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noProof="0" dirty="0"/>
                  <a:t>Mechanism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 </a:t>
                </a:r>
                <a:r>
                  <a:rPr lang="en-US" sz="2400" b="1" noProof="0" dirty="0">
                    <a:solidFill>
                      <a:schemeClr val="accent1"/>
                    </a:solidFill>
                  </a:rPr>
                  <a:t>dominates</a:t>
                </a:r>
                <a:r>
                  <a:rPr lang="en-US" sz="2400" noProof="0" dirty="0"/>
                  <a:t>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, if the social welfare of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 is higher than of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</a:t>
                </a:r>
                <a:r>
                  <a:rPr lang="en-US" sz="2400" b="1" noProof="0" dirty="0">
                    <a:solidFill>
                      <a:schemeClr val="accent1"/>
                    </a:solidFill>
                  </a:rPr>
                  <a:t>for every instance</a:t>
                </a:r>
                <a:r>
                  <a:rPr lang="en-US" sz="2400" noProof="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32734F-A20F-41EB-6E08-9741FA58C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7" y="1416112"/>
                <a:ext cx="11520970" cy="461665"/>
              </a:xfrm>
              <a:prstGeom prst="rect">
                <a:avLst/>
              </a:prstGeom>
              <a:blipFill>
                <a:blip r:embed="rId3"/>
                <a:stretch>
                  <a:fillRect l="-847" t="-10526" r="-26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17A551E-BA97-B6A8-9434-50FFBA411314}"/>
              </a:ext>
            </a:extLst>
          </p:cNvPr>
          <p:cNvGrpSpPr/>
          <p:nvPr/>
        </p:nvGrpSpPr>
        <p:grpSpPr>
          <a:xfrm>
            <a:off x="334963" y="2204864"/>
            <a:ext cx="11568608" cy="4362551"/>
            <a:chOff x="0" y="2265550"/>
            <a:chExt cx="12192000" cy="45976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3972B-085D-108A-21F9-FA33B60F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65550"/>
              <a:ext cx="12192000" cy="45976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07B001-08C4-758E-7E23-9C68862C4CCE}"/>
                </a:ext>
              </a:extLst>
            </p:cNvPr>
            <p:cNvSpPr txBox="1"/>
            <p:nvPr/>
          </p:nvSpPr>
          <p:spPr>
            <a:xfrm>
              <a:off x="4244112" y="2422657"/>
              <a:ext cx="3845171" cy="45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200" dirty="0" err="1">
                  <a:solidFill>
                    <a:schemeClr val="bg2">
                      <a:lumMod val="75000"/>
                    </a:schemeClr>
                  </a:solidFill>
                </a:rPr>
                <a:t>moving</a:t>
              </a:r>
              <a:r>
                <a:rPr lang="de-AT" sz="2200" dirty="0">
                  <a:solidFill>
                    <a:schemeClr val="bg2">
                      <a:lumMod val="75000"/>
                    </a:schemeClr>
                  </a:solidFill>
                </a:rPr>
                <a:t>-phantom </a:t>
              </a:r>
              <a:r>
                <a:rPr lang="de-AT" sz="2200" dirty="0" err="1">
                  <a:solidFill>
                    <a:schemeClr val="bg2">
                      <a:lumMod val="75000"/>
                    </a:schemeClr>
                  </a:solidFill>
                </a:rPr>
                <a:t>mechanisms</a:t>
              </a:r>
              <a:endParaRPr lang="en-US" sz="2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562C0D-05A1-C238-07F7-D9C678C019A3}"/>
                </a:ext>
              </a:extLst>
            </p:cNvPr>
            <p:cNvSpPr txBox="1"/>
            <p:nvPr/>
          </p:nvSpPr>
          <p:spPr>
            <a:xfrm>
              <a:off x="2889478" y="3040883"/>
              <a:ext cx="4472102" cy="70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AT" sz="2200" dirty="0">
                  <a:solidFill>
                    <a:schemeClr val="accent6">
                      <a:lumMod val="50000"/>
                    </a:schemeClr>
                  </a:solidFill>
                </a:rPr>
                <a:t>single-</a:t>
              </a:r>
              <a:r>
                <a:rPr lang="de-AT" sz="2200" dirty="0" err="1">
                  <a:solidFill>
                    <a:schemeClr val="accent6">
                      <a:lumMod val="50000"/>
                    </a:schemeClr>
                  </a:solidFill>
                </a:rPr>
                <a:t>minded</a:t>
              </a:r>
              <a:r>
                <a:rPr lang="de-AT" sz="2200" dirty="0">
                  <a:solidFill>
                    <a:schemeClr val="accent6">
                      <a:lumMod val="50000"/>
                    </a:schemeClr>
                  </a:solidFill>
                </a:rPr>
                <a:t> proportional </a:t>
              </a:r>
              <a:r>
                <a:rPr lang="de-AT" sz="2200" dirty="0" err="1">
                  <a:solidFill>
                    <a:schemeClr val="accent6">
                      <a:lumMod val="50000"/>
                    </a:schemeClr>
                  </a:solidFill>
                </a:rPr>
                <a:t>moving</a:t>
              </a:r>
              <a:r>
                <a:rPr lang="de-AT" sz="2200" dirty="0">
                  <a:solidFill>
                    <a:schemeClr val="accent6">
                      <a:lumMod val="50000"/>
                    </a:schemeClr>
                  </a:solidFill>
                </a:rPr>
                <a:t>-phantom </a:t>
              </a:r>
              <a:r>
                <a:rPr lang="de-AT" sz="2200" dirty="0" err="1">
                  <a:solidFill>
                    <a:schemeClr val="accent6">
                      <a:lumMod val="50000"/>
                    </a:schemeClr>
                  </a:solidFill>
                </a:rPr>
                <a:t>mechanisms</a:t>
              </a:r>
              <a:endParaRPr lang="en-US" sz="2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35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43D199-C667-E759-295E-33D30BF2C6C5}"/>
              </a:ext>
            </a:extLst>
          </p:cNvPr>
          <p:cNvSpPr txBox="1">
            <a:spLocks/>
          </p:cNvSpPr>
          <p:nvPr/>
        </p:nvSpPr>
        <p:spPr>
          <a:xfrm>
            <a:off x="334963" y="1268412"/>
            <a:ext cx="5400991" cy="522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noProof="0" dirty="0"/>
              <a:t>Divisible resource (e.g., money, time)</a:t>
            </a:r>
          </a:p>
          <a:p>
            <a:r>
              <a:rPr lang="en-US" sz="2400" noProof="0" dirty="0"/>
              <a:t>Arbitrary allocation over alternatives</a:t>
            </a:r>
          </a:p>
          <a:p>
            <a:r>
              <a:rPr lang="en-US" sz="2400" noProof="0" dirty="0"/>
              <a:t>Each agent has a favorite allocation</a:t>
            </a:r>
          </a:p>
          <a:p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155AB8-63AB-A9E5-219F-A53E0941F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8" y="1268412"/>
            <a:ext cx="4819437" cy="4614611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7D7D7-B177-4786-81BC-79BFAC08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noProof="0" dirty="0">
                <a:latin typeface="+mn-lt"/>
                <a:ea typeface="+mj-ea"/>
                <a:cs typeface="+mj-cs"/>
              </a:rPr>
              <a:t>Budget Aggregation</a:t>
            </a:r>
          </a:p>
        </p:txBody>
      </p:sp>
    </p:spTree>
    <p:extLst>
      <p:ext uri="{BB962C8B-B14F-4D97-AF65-F5344CB8AC3E}">
        <p14:creationId xmlns:p14="http://schemas.microsoft.com/office/powerpoint/2010/main" val="119084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F2BC-A40B-BE11-CD59-401E5BFF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8D4C-A3E8-88C7-975B-E485AE72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Social Welfare in Budget Aggregation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1222C-1025-0C10-06B7-3FA6251D9D2C}"/>
              </a:ext>
            </a:extLst>
          </p:cNvPr>
          <p:cNvSpPr txBox="1"/>
          <p:nvPr/>
        </p:nvSpPr>
        <p:spPr>
          <a:xfrm>
            <a:off x="362325" y="1484784"/>
            <a:ext cx="11184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Two new mechanisms</a:t>
            </a:r>
            <a:r>
              <a:rPr lang="en-US" sz="2800" dirty="0"/>
              <a:t> achieve </a:t>
            </a:r>
            <a:r>
              <a:rPr lang="en-US" sz="2800" b="1" dirty="0">
                <a:solidFill>
                  <a:schemeClr val="accent1"/>
                </a:solidFill>
              </a:rPr>
              <a:t>worst-case optimal welfare</a:t>
            </a:r>
            <a:br>
              <a:rPr lang="en-US" sz="2800" dirty="0"/>
            </a:br>
            <a:r>
              <a:rPr lang="en-US" sz="2800" dirty="0"/>
              <a:t>among single-minded proportional mechanisms: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cap="small" dirty="0" err="1"/>
              <a:t>UtilProp</a:t>
            </a:r>
            <a:r>
              <a:rPr lang="en-US" sz="2800" dirty="0"/>
              <a:t> (truthful)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cap="small" dirty="0" err="1"/>
              <a:t>GreedyDecomp</a:t>
            </a:r>
            <a:r>
              <a:rPr lang="en-US" sz="2800" dirty="0"/>
              <a:t> (decomposable)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Welfare-domination</a:t>
            </a:r>
            <a:r>
              <a:rPr lang="en-US" sz="2800" dirty="0"/>
              <a:t> relationship among moving-phantom mechanisms: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EB8A9-105E-E366-BB22-A4B694F83356}"/>
              </a:ext>
            </a:extLst>
          </p:cNvPr>
          <p:cNvGrpSpPr/>
          <p:nvPr/>
        </p:nvGrpSpPr>
        <p:grpSpPr>
          <a:xfrm>
            <a:off x="2567608" y="4221088"/>
            <a:ext cx="6430624" cy="2425004"/>
            <a:chOff x="0" y="2265550"/>
            <a:chExt cx="12192000" cy="45976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D5E522-CC8B-1727-1E02-67C19E72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65550"/>
              <a:ext cx="12192000" cy="45976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4D0EAA-FC8F-070D-0CCC-3DE7CAEAA3E7}"/>
                </a:ext>
              </a:extLst>
            </p:cNvPr>
            <p:cNvSpPr txBox="1"/>
            <p:nvPr/>
          </p:nvSpPr>
          <p:spPr>
            <a:xfrm>
              <a:off x="3827860" y="2410143"/>
              <a:ext cx="3935615" cy="52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200" dirty="0" err="1">
                  <a:solidFill>
                    <a:schemeClr val="bg2">
                      <a:lumMod val="75000"/>
                    </a:schemeClr>
                  </a:solidFill>
                </a:rPr>
                <a:t>moving</a:t>
              </a:r>
              <a:r>
                <a:rPr lang="de-AT" sz="1200" dirty="0">
                  <a:solidFill>
                    <a:schemeClr val="bg2">
                      <a:lumMod val="75000"/>
                    </a:schemeClr>
                  </a:solidFill>
                </a:rPr>
                <a:t>-phantom </a:t>
              </a:r>
              <a:r>
                <a:rPr lang="de-AT" sz="1200" dirty="0" err="1">
                  <a:solidFill>
                    <a:schemeClr val="bg2">
                      <a:lumMod val="75000"/>
                    </a:schemeClr>
                  </a:solidFill>
                </a:rPr>
                <a:t>mechanisms</a:t>
              </a:r>
              <a:endParaRPr lang="en-US" sz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7497C3-5EDE-E640-2448-23CDADCB0316}"/>
                </a:ext>
              </a:extLst>
            </p:cNvPr>
            <p:cNvSpPr txBox="1"/>
            <p:nvPr/>
          </p:nvSpPr>
          <p:spPr>
            <a:xfrm>
              <a:off x="2605826" y="3040882"/>
              <a:ext cx="5039407" cy="74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AT" sz="1200" dirty="0">
                  <a:solidFill>
                    <a:schemeClr val="accent6">
                      <a:lumMod val="50000"/>
                    </a:schemeClr>
                  </a:solidFill>
                </a:rPr>
                <a:t>single-</a:t>
              </a:r>
              <a:r>
                <a:rPr lang="de-AT" sz="1200" dirty="0" err="1">
                  <a:solidFill>
                    <a:schemeClr val="accent6">
                      <a:lumMod val="50000"/>
                    </a:schemeClr>
                  </a:solidFill>
                </a:rPr>
                <a:t>minded</a:t>
              </a:r>
              <a:r>
                <a:rPr lang="de-AT" sz="1200" dirty="0">
                  <a:solidFill>
                    <a:schemeClr val="accent6">
                      <a:lumMod val="50000"/>
                    </a:schemeClr>
                  </a:solidFill>
                </a:rPr>
                <a:t> proportional </a:t>
              </a:r>
              <a:r>
                <a:rPr lang="de-AT" sz="1200" dirty="0" err="1">
                  <a:solidFill>
                    <a:schemeClr val="accent6">
                      <a:lumMod val="50000"/>
                    </a:schemeClr>
                  </a:solidFill>
                </a:rPr>
                <a:t>moving</a:t>
              </a:r>
              <a:r>
                <a:rPr lang="de-AT" sz="1200" dirty="0">
                  <a:solidFill>
                    <a:schemeClr val="accent6">
                      <a:lumMod val="50000"/>
                    </a:schemeClr>
                  </a:solidFill>
                </a:rPr>
                <a:t>-phantom </a:t>
              </a:r>
              <a:r>
                <a:rPr lang="de-AT" sz="1200" dirty="0" err="1">
                  <a:solidFill>
                    <a:schemeClr val="accent6">
                      <a:lumMod val="50000"/>
                    </a:schemeClr>
                  </a:solidFill>
                </a:rPr>
                <a:t>mechanisms</a:t>
              </a: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78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5008A-36F6-15B7-8020-301464B75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5B5AF-2AD5-C078-C7B9-7E5BAB1BA7A4}"/>
              </a:ext>
            </a:extLst>
          </p:cNvPr>
          <p:cNvSpPr/>
          <p:nvPr/>
        </p:nvSpPr>
        <p:spPr>
          <a:xfrm>
            <a:off x="0" y="2924943"/>
            <a:ext cx="12192001" cy="1008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65991-4C3E-90DB-5B9A-77A849D1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3068636"/>
            <a:ext cx="9937102" cy="720725"/>
          </a:xfrm>
        </p:spPr>
        <p:txBody>
          <a:bodyPr/>
          <a:lstStyle/>
          <a:p>
            <a:r>
              <a:rPr lang="en-US" sz="4000" b="1" noProof="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5149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8946-D71F-B0E9-9D34-B8ACC5CA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1C15E-4817-A0D0-5449-088FEA932415}"/>
                  </a:ext>
                </a:extLst>
              </p:cNvPr>
              <p:cNvSpPr txBox="1"/>
              <p:nvPr/>
            </p:nvSpPr>
            <p:spPr>
              <a:xfrm>
                <a:off x="246112" y="1905506"/>
                <a:ext cx="584988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noProof="0" dirty="0"/>
                  <a:t>Let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 and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be two phantom systems.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some given votes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noProof="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noProof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noProof="0" dirty="0"/>
                  <a:t> be the </a:t>
                </a:r>
                <a:r>
                  <a:rPr lang="en-US" sz="2400" b="1" noProof="0" dirty="0">
                    <a:solidFill>
                      <a:schemeClr val="accent6"/>
                    </a:solidFill>
                  </a:rPr>
                  <a:t>positions</a:t>
                </a:r>
                <a:r>
                  <a:rPr lang="en-US" sz="2400" noProof="0" dirty="0"/>
                  <a:t> of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 and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at their </a:t>
                </a:r>
                <a:r>
                  <a:rPr lang="en-US" sz="2400" b="1" noProof="0" dirty="0">
                    <a:solidFill>
                      <a:schemeClr val="accent6"/>
                    </a:solidFill>
                  </a:rPr>
                  <a:t>respective times of normalization</a:t>
                </a:r>
                <a:r>
                  <a:rPr lang="en-US" sz="2400" noProof="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noProof="0" dirty="0"/>
                  <a:t>If we can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  <a:r>
                  <a:rPr lang="en-US" sz="24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AT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AT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noProof="0" dirty="0"/>
              </a:p>
              <a:p>
                <a:r>
                  <a:rPr lang="en-US" sz="2400" noProof="0" dirty="0"/>
                  <a:t>by </a:t>
                </a:r>
                <a:r>
                  <a:rPr lang="en-US" sz="2400" b="1" noProof="0" dirty="0">
                    <a:solidFill>
                      <a:schemeClr val="accent6"/>
                    </a:solidFill>
                    <a:latin typeface="Canela Text Bold"/>
                    <a:ea typeface="Canela Text Bold"/>
                    <a:cs typeface="Canela Text Bold"/>
                    <a:sym typeface="Canela Text Bold"/>
                  </a:rPr>
                  <a:t>moving the top phantoms up</a:t>
                </a:r>
                <a:r>
                  <a:rPr lang="en-US" sz="2400" noProof="0" dirty="0"/>
                  <a:t> and the </a:t>
                </a:r>
                <a:r>
                  <a:rPr lang="en-US" sz="2400" b="1" noProof="0" dirty="0">
                    <a:solidFill>
                      <a:schemeClr val="accent6"/>
                    </a:solidFill>
                    <a:latin typeface="Canela Text Bold"/>
                    <a:ea typeface="Canela Text Bold"/>
                    <a:cs typeface="Canela Text Bold"/>
                    <a:sym typeface="Canela Text Bold"/>
                  </a:rPr>
                  <a:t>bottom ones down</a:t>
                </a:r>
                <a:r>
                  <a:rPr lang="en-US" sz="2400" noProof="0" dirty="0"/>
                  <a:t>, then mechanism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noProof="0" dirty="0"/>
                  <a:t> achieves higher social welfare than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noProof="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E6CE50-3110-1127-B186-D9B4E085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12" y="1905506"/>
                <a:ext cx="5849888" cy="3416320"/>
              </a:xfrm>
              <a:prstGeom prst="rect">
                <a:avLst/>
              </a:prstGeom>
              <a:blipFill>
                <a:blip r:embed="rId10"/>
                <a:stretch>
                  <a:fillRect l="-1563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hantomDominationScene_0000_autocreated">
            <a:hlinkClick r:id="" action="ppaction://media"/>
            <a:extLst>
              <a:ext uri="{FF2B5EF4-FFF2-40B4-BE49-F238E27FC236}">
                <a16:creationId xmlns:a16="http://schemas.microsoft.com/office/drawing/2014/main" id="{BCC14E47-2702-787C-D3AF-5A6234B6C7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07148" y="764704"/>
            <a:ext cx="5849888" cy="5849888"/>
          </a:xfrm>
          <a:prstGeom prst="rect">
            <a:avLst/>
          </a:prstGeom>
        </p:spPr>
      </p:pic>
      <p:pic>
        <p:nvPicPr>
          <p:cNvPr id="6" name="PhantomDominationScene_0001_unnamed">
            <a:hlinkClick r:id="" action="ppaction://media"/>
            <a:extLst>
              <a:ext uri="{FF2B5EF4-FFF2-40B4-BE49-F238E27FC236}">
                <a16:creationId xmlns:a16="http://schemas.microsoft.com/office/drawing/2014/main" id="{2E069D5F-F447-2034-5DD9-1A9E4EE764E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07148" y="764704"/>
            <a:ext cx="5849888" cy="5849888"/>
          </a:xfrm>
          <a:prstGeom prst="rect">
            <a:avLst/>
          </a:prstGeom>
        </p:spPr>
      </p:pic>
      <p:pic>
        <p:nvPicPr>
          <p:cNvPr id="7" name="PhantomDominationScene_0002_unnamed">
            <a:hlinkClick r:id="" action="ppaction://media"/>
            <a:extLst>
              <a:ext uri="{FF2B5EF4-FFF2-40B4-BE49-F238E27FC236}">
                <a16:creationId xmlns:a16="http://schemas.microsoft.com/office/drawing/2014/main" id="{33DE04AC-7AA2-F739-C5BB-7B22C9FF45C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07148" y="764704"/>
            <a:ext cx="5849888" cy="5849888"/>
          </a:xfrm>
          <a:prstGeom prst="rect">
            <a:avLst/>
          </a:prstGeom>
        </p:spPr>
      </p:pic>
      <p:pic>
        <p:nvPicPr>
          <p:cNvPr id="8" name="PhantomDominationScene_0003_unnamed">
            <a:hlinkClick r:id="" action="ppaction://media"/>
            <a:extLst>
              <a:ext uri="{FF2B5EF4-FFF2-40B4-BE49-F238E27FC236}">
                <a16:creationId xmlns:a16="http://schemas.microsoft.com/office/drawing/2014/main" id="{60212097-5B27-E527-1193-40FEC903411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07148" y="764704"/>
            <a:ext cx="5849888" cy="5849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CF747-D1D9-C86D-BDC8-EE2D1D1B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Phantom Domination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C1C8AE-8CE3-C934-E374-20AEFDBC65C9}"/>
                  </a:ext>
                </a:extLst>
              </p:cNvPr>
              <p:cNvSpPr txBox="1"/>
              <p:nvPr/>
            </p:nvSpPr>
            <p:spPr>
              <a:xfrm>
                <a:off x="7320136" y="82741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noProof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B4BCE-5D8B-BFB7-73A3-DC267D384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827415"/>
                <a:ext cx="5760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A3243-C832-9E34-C973-C55F8FACFC1D}"/>
                  </a:ext>
                </a:extLst>
              </p:cNvPr>
              <p:cNvSpPr txBox="1"/>
              <p:nvPr/>
            </p:nvSpPr>
            <p:spPr>
              <a:xfrm>
                <a:off x="10272464" y="841191"/>
                <a:ext cx="5760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noProof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6E3D2-6F1C-D892-0957-9679805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64" y="841191"/>
                <a:ext cx="57606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8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68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84A2-7AD4-1838-E83D-A72058FE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0E17-A9F9-66F9-A818-02B2EC461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R. Freeman, D. M. Pennock, D. Peters, and J. Wortman Vaughan, “Truthful aggregation of budget proposals,” Journal of Economic Theory, vol. 193, p. 105234, Apr. 2021.</a:t>
            </a:r>
          </a:p>
          <a:p>
            <a:r>
              <a:rPr lang="en-US" noProof="0" dirty="0"/>
              <a:t>H. Moulin, “On strategy-proofness and single </a:t>
            </a:r>
            <a:r>
              <a:rPr lang="en-US" noProof="0" dirty="0" err="1"/>
              <a:t>peakedness</a:t>
            </a:r>
            <a:r>
              <a:rPr lang="en-US" noProof="0" dirty="0"/>
              <a:t>,” Public Choice, vol. 35, no. 4, pp. 437–455, 1980.</a:t>
            </a:r>
          </a:p>
          <a:p>
            <a:r>
              <a:rPr lang="en-US" noProof="0" dirty="0"/>
              <a:t>F. Brandt, M. Greger, E. Segal-Halevi, and W. </a:t>
            </a:r>
            <a:r>
              <a:rPr lang="en-US" noProof="0" dirty="0" err="1"/>
              <a:t>Suksompong</a:t>
            </a:r>
            <a:r>
              <a:rPr lang="en-US" noProof="0" dirty="0"/>
              <a:t>, “Optimal Budget Aggregation with Star-Shaped Preferences.” </a:t>
            </a:r>
            <a:r>
              <a:rPr lang="en-US" noProof="0" dirty="0" err="1"/>
              <a:t>arXiv</a:t>
            </a:r>
            <a:r>
              <a:rPr lang="en-US" noProof="0" dirty="0"/>
              <a:t>, Oct. 2024.</a:t>
            </a:r>
          </a:p>
          <a:p>
            <a:r>
              <a:rPr lang="en-US" noProof="0" dirty="0"/>
              <a:t>I. </a:t>
            </a:r>
            <a:r>
              <a:rPr lang="en-US" noProof="0" dirty="0" err="1"/>
              <a:t>Caragiannis</a:t>
            </a:r>
            <a:r>
              <a:rPr lang="en-US" noProof="0" dirty="0"/>
              <a:t>, G. Christodoulou, and N. Protopapas, “Truthful Aggregation of Budget Proposals with Proportionality Guarantees,” in Proceedings of the 36th AAAI Conference on Artificial Intelligence (AAAI), Jun. 2022, pp. 4917–4924.</a:t>
            </a:r>
          </a:p>
          <a:p>
            <a:r>
              <a:rPr lang="en-US" noProof="0" dirty="0"/>
              <a:t>R. Freeman and U. Schmidt-Kraepelin, “Project-fair and truthful mechanisms for budget aggregation,” in Proceedings of the 38th AAAI Conference on Artificial Intelligence (AAAI), 2024, pp. 9704–9712.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82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mplexIntroductionScene_0000_">
            <a:hlinkClick r:id="" action="ppaction://media"/>
            <a:extLst>
              <a:ext uri="{FF2B5EF4-FFF2-40B4-BE49-F238E27FC236}">
                <a16:creationId xmlns:a16="http://schemas.microsoft.com/office/drawing/2014/main" id="{47AEB169-6497-DDDB-1AB3-F1BB1ABAEF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57190" r="57190"/>
          <a:stretch>
            <a:fillRect/>
          </a:stretch>
        </p:blipFill>
        <p:spPr>
          <a:xfrm>
            <a:off x="2351584" y="-555104"/>
            <a:ext cx="7968208" cy="7968208"/>
          </a:xfrm>
          <a:prstGeom prst="rect">
            <a:avLst/>
          </a:prstGeom>
        </p:spPr>
      </p:pic>
      <p:pic>
        <p:nvPicPr>
          <p:cNvPr id="7" name="SimplexIntroductionScene_0004_">
            <a:hlinkClick r:id="" action="ppaction://media"/>
            <a:extLst>
              <a:ext uri="{FF2B5EF4-FFF2-40B4-BE49-F238E27FC236}">
                <a16:creationId xmlns:a16="http://schemas.microsoft.com/office/drawing/2014/main" id="{44F6D976-85A7-55E2-29B6-9FC63868473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rcRect l="-57197" r="57197"/>
          <a:stretch>
            <a:fillRect/>
          </a:stretch>
        </p:blipFill>
        <p:spPr>
          <a:xfrm>
            <a:off x="2351584" y="-555104"/>
            <a:ext cx="7968208" cy="79682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7D7D7-B177-4786-81BC-79BFAC08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DABE341-2033-4363-991D-8634AB8FA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486731"/>
                <a:ext cx="7057181" cy="4606816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sz="2400" b="1" noProof="0" dirty="0">
                    <a:solidFill>
                      <a:schemeClr val="accent1"/>
                    </a:solidFill>
                  </a:rPr>
                  <a:t>Voters</a:t>
                </a:r>
                <a:r>
                  <a:rPr lang="en-US" sz="2400" noProof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={1, …,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noProof="0" dirty="0"/>
              </a:p>
              <a:p>
                <a:pPr>
                  <a:buClr>
                    <a:schemeClr val="tx1"/>
                  </a:buClr>
                </a:pPr>
                <a:r>
                  <a:rPr lang="en-US" sz="2400" b="1" noProof="0" dirty="0">
                    <a:solidFill>
                      <a:schemeClr val="accent1"/>
                    </a:solidFill>
                  </a:rPr>
                  <a:t>Alternatives</a:t>
                </a:r>
                <a:r>
                  <a:rPr lang="en-US" sz="2400" noProof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={1, …,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noProof="0" dirty="0"/>
              </a:p>
              <a:p>
                <a:pPr>
                  <a:buClr>
                    <a:schemeClr val="tx1"/>
                  </a:buClr>
                </a:pPr>
                <a:r>
                  <a:rPr lang="en-US" sz="2400" b="1" noProof="0" dirty="0">
                    <a:solidFill>
                      <a:schemeClr val="accent1"/>
                    </a:solidFill>
                  </a:rPr>
                  <a:t>Budget aggregation mechanism</a:t>
                </a:r>
                <a:r>
                  <a:rPr lang="en-US" sz="2400" noProof="0" dirty="0">
                    <a:solidFill>
                      <a:schemeClr val="accent1"/>
                    </a:solidFill>
                  </a:rPr>
                  <a:t>:</a:t>
                </a:r>
                <a:endParaRPr lang="en-US" sz="2400" noProof="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000" noProof="0" dirty="0"/>
                  <a:t>Input: </a:t>
                </a:r>
                <a:r>
                  <a:rPr lang="en-US" sz="2000" b="1" noProof="0" dirty="0">
                    <a:solidFill>
                      <a:schemeClr val="tx2"/>
                    </a:solidFill>
                  </a:rPr>
                  <a:t>votes</a:t>
                </a:r>
                <a:r>
                  <a:rPr lang="en-US" sz="2000" noProof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noProof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noProof="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br>
                  <a:rPr lang="en-US" sz="2000" b="0" noProof="0" dirty="0"/>
                </a:br>
                <a:r>
                  <a:rPr lang="en-US" sz="2000" b="0" noProof="0" dirty="0"/>
                  <a:t>			</a:t>
                </a:r>
                <a:r>
                  <a:rPr lang="en-US" sz="2000" noProof="0" dirty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noProof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noProof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noProof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0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noProof="0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sz="2000" noProof="0" dirty="0"/>
                  <a:t>Output: </a:t>
                </a:r>
                <a:r>
                  <a:rPr lang="en-US" sz="2000" b="1" noProof="0" dirty="0">
                    <a:solidFill>
                      <a:schemeClr val="accent3"/>
                    </a:solidFill>
                  </a:rPr>
                  <a:t>allocation</a:t>
                </a:r>
                <a:r>
                  <a:rPr lang="en-US" sz="2000" noProof="0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noProof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noProof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noProof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br>
                  <a:rPr lang="en-US" sz="2000" b="0" noProof="0" dirty="0"/>
                </a:br>
                <a:r>
                  <a:rPr lang="en-US" sz="2000" b="0" noProof="0" dirty="0"/>
                  <a:t>			</a:t>
                </a:r>
                <a:r>
                  <a:rPr lang="en-US" sz="2000" noProof="0" dirty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noProof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noProof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noProof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noProof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noProof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 noProof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000" i="1" noProof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noProof="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2400" b="0" noProof="0" dirty="0"/>
              </a:p>
              <a:p>
                <a:pPr>
                  <a:buClr>
                    <a:schemeClr val="tx1"/>
                  </a:buClr>
                </a:pPr>
                <a:r>
                  <a:rPr lang="en-US" sz="2400" b="1" noProof="0" dirty="0">
                    <a:solidFill>
                      <a:schemeClr val="accent1"/>
                    </a:solidFill>
                  </a:rPr>
                  <a:t>Utility</a:t>
                </a:r>
                <a:r>
                  <a:rPr lang="en-US" sz="2400" b="1" noProof="0" dirty="0"/>
                  <a:t> </a:t>
                </a:r>
                <a:r>
                  <a:rPr lang="en-US" sz="2400" b="0" noProof="0" dirty="0"/>
                  <a:t>for voter </a:t>
                </a:r>
                <a14:m>
                  <m:oMath xmlns:m="http://schemas.openxmlformats.org/officeDocument/2006/math">
                    <m:r>
                      <a:rPr lang="de-AT" sz="2400" b="0" i="1" noProof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="0" noProof="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0" noProof="0" dirty="0"/>
                  <a:t>from allocation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noProof="0" dirty="0"/>
                  <a:t>: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noProof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0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noProof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noProof="0" dirty="0"/>
              </a:p>
              <a:p>
                <a:pPr marL="457200" lvl="1" indent="0">
                  <a:buNone/>
                </a:pPr>
                <a:endParaRPr lang="en-US" noProof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DABE341-2033-4363-991D-8634AB8FA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486731"/>
                <a:ext cx="7057181" cy="4606816"/>
              </a:xfrm>
              <a:blipFill>
                <a:blip r:embed="rId11"/>
                <a:stretch>
                  <a:fillRect l="-1209" t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implexIntroductionScene_0005_">
            <a:hlinkClick r:id="" action="ppaction://media"/>
            <a:extLst>
              <a:ext uri="{FF2B5EF4-FFF2-40B4-BE49-F238E27FC236}">
                <a16:creationId xmlns:a16="http://schemas.microsoft.com/office/drawing/2014/main" id="{8EBFDF22-C2A8-91A9-1522-C595E7CAFDC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rcRect l="-57197" r="57197"/>
          <a:stretch>
            <a:fillRect/>
          </a:stretch>
        </p:blipFill>
        <p:spPr>
          <a:xfrm>
            <a:off x="2350800" y="-555104"/>
            <a:ext cx="7968208" cy="7968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D9AB69-E43E-9FC0-9459-9EB036CCF716}"/>
                  </a:ext>
                </a:extLst>
              </p:cNvPr>
              <p:cNvSpPr txBox="1"/>
              <p:nvPr/>
            </p:nvSpPr>
            <p:spPr>
              <a:xfrm>
                <a:off x="5718870" y="5556684"/>
                <a:ext cx="29694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noProof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noProof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noProof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noProof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noProof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0.5, 0.3, 0.2</m:t>
                          </m:r>
                        </m:e>
                      </m:d>
                    </m:oMath>
                  </m:oMathPara>
                </a14:m>
                <a:endParaRPr lang="en-US" sz="2000" noProof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D9AB69-E43E-9FC0-9459-9EB036CCF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870" y="5556684"/>
                <a:ext cx="296941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892657-84E0-BBE8-1EBF-F04C0B949679}"/>
                  </a:ext>
                </a:extLst>
              </p:cNvPr>
              <p:cNvSpPr txBox="1"/>
              <p:nvPr/>
            </p:nvSpPr>
            <p:spPr>
              <a:xfrm>
                <a:off x="8280212" y="5556684"/>
                <a:ext cx="427213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=0.3+0</m:t>
                      </m:r>
                      <m:r>
                        <a:rPr lang="de-AT" sz="2000" b="0" i="1" noProof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+0.2</m:t>
                      </m:r>
                    </m:oMath>
                  </m:oMathPara>
                </a14:m>
                <a:endParaRPr lang="en-US" sz="2000" b="0" i="1" noProof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de-AT" sz="2000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 =0.8</m:t>
                    </m:r>
                  </m:oMath>
                </a14:m>
                <a:r>
                  <a:rPr lang="en-US" sz="2000" noProof="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892657-84E0-BBE8-1EBF-F04C0B94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212" y="5556684"/>
                <a:ext cx="4272136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5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7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mplexIntroductionScene_0000_">
            <a:hlinkClick r:id="" action="ppaction://media"/>
            <a:extLst>
              <a:ext uri="{FF2B5EF4-FFF2-40B4-BE49-F238E27FC236}">
                <a16:creationId xmlns:a16="http://schemas.microsoft.com/office/drawing/2014/main" id="{D4540390-5906-1AF9-841A-5694208E33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7969" y="177675"/>
            <a:ext cx="6312024" cy="6312024"/>
          </a:xfrm>
          <a:prstGeom prst="rect">
            <a:avLst/>
          </a:prstGeom>
        </p:spPr>
      </p:pic>
      <p:pic>
        <p:nvPicPr>
          <p:cNvPr id="6" name="SimplexIntroductionScene_0001_">
            <a:hlinkClick r:id="" action="ppaction://media"/>
            <a:extLst>
              <a:ext uri="{FF2B5EF4-FFF2-40B4-BE49-F238E27FC236}">
                <a16:creationId xmlns:a16="http://schemas.microsoft.com/office/drawing/2014/main" id="{B339DEC3-1239-9B0B-2A29-D5A0DCB01D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07969" y="177675"/>
            <a:ext cx="6312024" cy="6312024"/>
          </a:xfrm>
          <a:prstGeom prst="rect">
            <a:avLst/>
          </a:prstGeom>
        </p:spPr>
      </p:pic>
      <p:pic>
        <p:nvPicPr>
          <p:cNvPr id="7" name="SimplexIntroductionScene_0002_">
            <a:hlinkClick r:id="" action="ppaction://media"/>
            <a:extLst>
              <a:ext uri="{FF2B5EF4-FFF2-40B4-BE49-F238E27FC236}">
                <a16:creationId xmlns:a16="http://schemas.microsoft.com/office/drawing/2014/main" id="{547D9FF4-F931-8392-BE1A-ACB5FF29298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07969" y="177675"/>
            <a:ext cx="6312024" cy="6312024"/>
          </a:xfrm>
          <a:prstGeom prst="rect">
            <a:avLst/>
          </a:prstGeom>
        </p:spPr>
      </p:pic>
      <p:pic>
        <p:nvPicPr>
          <p:cNvPr id="11" name="SimplexIntroductionScene_0003_">
            <a:hlinkClick r:id="" action="ppaction://media"/>
            <a:extLst>
              <a:ext uri="{FF2B5EF4-FFF2-40B4-BE49-F238E27FC236}">
                <a16:creationId xmlns:a16="http://schemas.microsoft.com/office/drawing/2014/main" id="{8254AF2C-CA12-B6C6-6F77-4B8DD9EDBC8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07969" y="177675"/>
            <a:ext cx="6312024" cy="6312024"/>
          </a:xfrm>
          <a:prstGeom prst="rect">
            <a:avLst/>
          </a:prstGeom>
        </p:spPr>
      </p:pic>
      <p:pic>
        <p:nvPicPr>
          <p:cNvPr id="12" name="SimplexIntroductionScene_0004_">
            <a:hlinkClick r:id="" action="ppaction://media"/>
            <a:extLst>
              <a:ext uri="{FF2B5EF4-FFF2-40B4-BE49-F238E27FC236}">
                <a16:creationId xmlns:a16="http://schemas.microsoft.com/office/drawing/2014/main" id="{A63DBE1F-7B09-1664-3491-5AFDC81A3904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07969" y="177675"/>
            <a:ext cx="6312024" cy="63120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7D7D7-B177-4786-81BC-79BFAC08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Model</a:t>
            </a:r>
          </a:p>
        </p:txBody>
      </p:sp>
      <p:pic>
        <p:nvPicPr>
          <p:cNvPr id="9" name="SimplexIntroductionScene_0005_">
            <a:hlinkClick r:id="" action="ppaction://media"/>
            <a:extLst>
              <a:ext uri="{FF2B5EF4-FFF2-40B4-BE49-F238E27FC236}">
                <a16:creationId xmlns:a16="http://schemas.microsoft.com/office/drawing/2014/main" id="{14AC8E8C-39F9-24EC-4B16-104585F05A27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07968" y="177675"/>
            <a:ext cx="6312025" cy="631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D9AB69-E43E-9FC0-9459-9EB036CCF716}"/>
                  </a:ext>
                </a:extLst>
              </p:cNvPr>
              <p:cNvSpPr txBox="1"/>
              <p:nvPr/>
            </p:nvSpPr>
            <p:spPr>
              <a:xfrm>
                <a:off x="6023993" y="5048852"/>
                <a:ext cx="23591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noProof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noProof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noProof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noProof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noProof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0.4, 0.1, 0.5</m:t>
                          </m:r>
                        </m:e>
                      </m:d>
                    </m:oMath>
                  </m:oMathPara>
                </a14:m>
                <a:endParaRPr lang="en-US" sz="2000" noProof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D9AB69-E43E-9FC0-9459-9EB036CCF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3" y="5048852"/>
                <a:ext cx="2359172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A960CC8-32FB-B628-30C4-BDC4ED3C24CE}"/>
                  </a:ext>
                </a:extLst>
              </p:cNvPr>
              <p:cNvSpPr/>
              <p:nvPr/>
            </p:nvSpPr>
            <p:spPr>
              <a:xfrm>
                <a:off x="2423592" y="6090828"/>
                <a:ext cx="7344814" cy="494183"/>
              </a:xfrm>
              <a:prstGeom prst="roundRect">
                <a:avLst>
                  <a:gd name="adj" fmla="val 17177"/>
                </a:avLst>
              </a:prstGeom>
              <a:solidFill>
                <a:schemeClr val="accent5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noProof="0" dirty="0">
                    <a:solidFill>
                      <a:schemeClr val="tx1"/>
                    </a:solidFill>
                  </a:rPr>
                  <a:t>Example mechanism:</a:t>
                </a:r>
                <a:r>
                  <a:rPr lang="en-US" noProof="0" dirty="0">
                    <a:solidFill>
                      <a:schemeClr val="tx1"/>
                    </a:solidFill>
                  </a:rPr>
                  <a:t> The mean mechanism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noProof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A960CC8-32FB-B628-30C4-BDC4ED3C2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6090828"/>
                <a:ext cx="7344814" cy="494183"/>
              </a:xfrm>
              <a:prstGeom prst="roundRect">
                <a:avLst>
                  <a:gd name="adj" fmla="val 17177"/>
                </a:avLst>
              </a:prstGeom>
              <a:blipFill>
                <a:blip r:embed="rId22"/>
                <a:stretch>
                  <a:fillRect/>
                </a:stretch>
              </a:blip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892657-84E0-BBE8-1EBF-F04C0B949679}"/>
                  </a:ext>
                </a:extLst>
              </p:cNvPr>
              <p:cNvSpPr txBox="1"/>
              <p:nvPr/>
            </p:nvSpPr>
            <p:spPr>
              <a:xfrm>
                <a:off x="8280212" y="5048853"/>
                <a:ext cx="427213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noProof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noProof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noProof="0" smtClean="0">
                          <a:latin typeface="Cambria Math" panose="02040503050406030204" pitchFamily="18" charset="0"/>
                        </a:rPr>
                        <m:t>=0.1+0.18+0.08</m:t>
                      </m:r>
                    </m:oMath>
                  </m:oMathPara>
                </a14:m>
                <a:endParaRPr lang="en-US" sz="2000" b="0" i="1" noProof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                          =0.35</m:t>
                    </m:r>
                  </m:oMath>
                </a14:m>
                <a:r>
                  <a:rPr lang="en-US" sz="2000" noProof="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892657-84E0-BBE8-1EBF-F04C0B94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212" y="5048853"/>
                <a:ext cx="4272136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DABE341-2033-4363-991D-8634AB8FA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486731"/>
                <a:ext cx="7057181" cy="4606816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b="1" noProof="0" dirty="0">
                    <a:solidFill>
                      <a:schemeClr val="accent1"/>
                    </a:solidFill>
                  </a:rPr>
                  <a:t>Voters</a:t>
                </a:r>
                <a:r>
                  <a:rPr lang="en-US" noProof="0" dirty="0"/>
                  <a:t>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={1, …, 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noProof="0" dirty="0"/>
              </a:p>
              <a:p>
                <a:pPr>
                  <a:buClr>
                    <a:schemeClr val="tx1"/>
                  </a:buClr>
                </a:pPr>
                <a:r>
                  <a:rPr lang="en-US" b="1" noProof="0" dirty="0">
                    <a:solidFill>
                      <a:schemeClr val="accent1"/>
                    </a:solidFill>
                  </a:rPr>
                  <a:t>Alternatives</a:t>
                </a:r>
                <a:r>
                  <a:rPr lang="en-US" noProof="0" dirty="0"/>
                  <a:t>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={1, …, 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noProof="0" dirty="0"/>
              </a:p>
              <a:p>
                <a:pPr>
                  <a:buClr>
                    <a:schemeClr val="tx1"/>
                  </a:buClr>
                </a:pPr>
                <a:r>
                  <a:rPr lang="en-US" b="1" noProof="0" dirty="0">
                    <a:solidFill>
                      <a:schemeClr val="accent1"/>
                    </a:solidFill>
                  </a:rPr>
                  <a:t>Budget aggregation mechanism</a:t>
                </a:r>
                <a:r>
                  <a:rPr lang="en-US" noProof="0" dirty="0">
                    <a:solidFill>
                      <a:schemeClr val="accent1"/>
                    </a:solidFill>
                  </a:rPr>
                  <a:t>:</a:t>
                </a:r>
                <a:endParaRPr lang="en-US" noProof="0" dirty="0"/>
              </a:p>
              <a:p>
                <a:pPr lvl="1">
                  <a:buClr>
                    <a:schemeClr val="tx1"/>
                  </a:buClr>
                </a:pPr>
                <a:r>
                  <a:rPr lang="en-US" noProof="0" dirty="0"/>
                  <a:t>Input: </a:t>
                </a:r>
                <a:r>
                  <a:rPr lang="en-US" b="1" noProof="0" dirty="0">
                    <a:solidFill>
                      <a:schemeClr val="tx2"/>
                    </a:solidFill>
                  </a:rPr>
                  <a:t>votes</a:t>
                </a:r>
                <a:r>
                  <a:rPr lang="en-US" noProof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noProof="0" dirty="0"/>
                  <a:t> for all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br>
                  <a:rPr lang="en-US" b="0" noProof="0" dirty="0"/>
                </a:br>
                <a:r>
                  <a:rPr lang="en-US" b="0" noProof="0" dirty="0"/>
                  <a:t>			</a:t>
                </a:r>
                <a:r>
                  <a:rPr lang="en-US" noProof="0" dirty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noProof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noProof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noProof="0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noProof="0" dirty="0"/>
                  <a:t>Output: </a:t>
                </a:r>
                <a:r>
                  <a:rPr lang="en-US" b="1" noProof="0" dirty="0">
                    <a:solidFill>
                      <a:schemeClr val="accent3"/>
                    </a:solidFill>
                  </a:rPr>
                  <a:t>allocation</a:t>
                </a:r>
                <a:r>
                  <a:rPr lang="en-US" noProof="0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noProof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noProof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noProof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br>
                  <a:rPr lang="en-US" b="0" noProof="0" dirty="0"/>
                </a:br>
                <a:r>
                  <a:rPr lang="en-US" b="0" noProof="0" dirty="0"/>
                  <a:t>			</a:t>
                </a:r>
                <a:r>
                  <a:rPr lang="en-US" noProof="0" dirty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noProof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noProof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noProof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noProof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noProof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noProof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noProof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noProof="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b="0" noProof="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noProof="0" dirty="0">
                    <a:solidFill>
                      <a:schemeClr val="accent1"/>
                    </a:solidFill>
                  </a:rPr>
                  <a:t>-disutility</a:t>
                </a:r>
                <a:r>
                  <a:rPr lang="en-US" b="1" noProof="0" dirty="0"/>
                  <a:t> </a:t>
                </a:r>
                <a:r>
                  <a:rPr lang="en-US" b="0" noProof="0" dirty="0"/>
                  <a:t>for voter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noProof="0" dirty="0">
                    <a:solidFill>
                      <a:schemeClr val="tx2"/>
                    </a:solidFill>
                  </a:rPr>
                  <a:t> </a:t>
                </a:r>
                <a:r>
                  <a:rPr lang="en-US" b="0" noProof="0" dirty="0"/>
                  <a:t>and allocation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noProof="0" dirty="0"/>
                  <a:t>: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noProof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noProof="0" dirty="0"/>
              </a:p>
              <a:p>
                <a:pPr marL="457200" lvl="1" indent="0">
                  <a:buNone/>
                </a:pPr>
                <a:endParaRPr lang="en-US" noProof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DABE341-2033-4363-991D-8634AB8FA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486731"/>
                <a:ext cx="7057181" cy="4606816"/>
              </a:xfrm>
              <a:blipFill>
                <a:blip r:embed="rId24"/>
                <a:stretch>
                  <a:fillRect l="-777"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0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9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9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9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9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36D6-C8E8-8156-0693-95D9F0AE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4F198A-5CC4-2673-CB44-AFBC85C8A8BC}"/>
              </a:ext>
            </a:extLst>
          </p:cNvPr>
          <p:cNvSpPr/>
          <p:nvPr/>
        </p:nvSpPr>
        <p:spPr>
          <a:xfrm>
            <a:off x="0" y="2924943"/>
            <a:ext cx="12192001" cy="1008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346B3-4D6B-891A-4514-0C419203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9" y="3068636"/>
            <a:ext cx="9937102" cy="720725"/>
          </a:xfrm>
        </p:spPr>
        <p:txBody>
          <a:bodyPr/>
          <a:lstStyle/>
          <a:p>
            <a:r>
              <a:rPr lang="en-US" sz="4000" b="1" noProof="0" dirty="0"/>
              <a:t>Social Welfare of </a:t>
            </a:r>
            <a:r>
              <a:rPr lang="en-US" sz="4000" b="1" dirty="0"/>
              <a:t>Proportional</a:t>
            </a:r>
            <a:r>
              <a:rPr lang="en-US" sz="4000" b="1" noProof="0" dirty="0"/>
              <a:t> Mechanisms</a:t>
            </a:r>
          </a:p>
        </p:txBody>
      </p:sp>
    </p:spTree>
    <p:extLst>
      <p:ext uri="{BB962C8B-B14F-4D97-AF65-F5344CB8AC3E}">
        <p14:creationId xmlns:p14="http://schemas.microsoft.com/office/powerpoint/2010/main" val="155277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BB15-4E72-AD5C-5F09-3BC6099A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Welfare Approximation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6FC7660-F221-BC3C-B2BF-BDCABDD32BF6}"/>
                  </a:ext>
                </a:extLst>
              </p:cNvPr>
              <p:cNvSpPr/>
              <p:nvPr/>
            </p:nvSpPr>
            <p:spPr>
              <a:xfrm>
                <a:off x="6428511" y="2708398"/>
                <a:ext cx="5428525" cy="1872555"/>
              </a:xfrm>
              <a:prstGeom prst="roundRect">
                <a:avLst>
                  <a:gd name="adj" fmla="val 423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Proposition</a:t>
                </a:r>
                <a:endParaRPr lang="en-US" sz="1400" i="1" noProof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noProof="0" dirty="0">
                    <a:solidFill>
                      <a:schemeClr val="accent1"/>
                    </a:solidFill>
                  </a:rPr>
                  <a:t>No proportional mechanism</a:t>
                </a:r>
                <a:r>
                  <a:rPr lang="en-US" sz="2400" noProof="0" dirty="0">
                    <a:solidFill>
                      <a:schemeClr val="tx1"/>
                    </a:solidFill>
                  </a:rPr>
                  <a:t> can achieve a worst-case welfare approximation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AT" sz="24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noProof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6FC7660-F221-BC3C-B2BF-BDCABDD32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511" y="2708398"/>
                <a:ext cx="5428525" cy="1872555"/>
              </a:xfrm>
              <a:prstGeom prst="roundRect">
                <a:avLst>
                  <a:gd name="adj" fmla="val 4235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CB7985E-2C9B-06D5-C77C-2994099A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04864"/>
            <a:ext cx="5667934" cy="2942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6B5063-71BA-19F6-4A26-EAE5062C5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04864"/>
            <a:ext cx="5667934" cy="294245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CD8835-6135-8B2D-224D-8086BDBE6183}"/>
              </a:ext>
            </a:extLst>
          </p:cNvPr>
          <p:cNvGrpSpPr/>
          <p:nvPr/>
        </p:nvGrpSpPr>
        <p:grpSpPr>
          <a:xfrm>
            <a:off x="1852813" y="2398992"/>
            <a:ext cx="3352989" cy="2057588"/>
            <a:chOff x="1852813" y="2398992"/>
            <a:chExt cx="3352989" cy="2057588"/>
          </a:xfrm>
        </p:grpSpPr>
        <p:sp>
          <p:nvSpPr>
            <p:cNvPr id="17" name="Cross 16">
              <a:extLst>
                <a:ext uri="{FF2B5EF4-FFF2-40B4-BE49-F238E27FC236}">
                  <a16:creationId xmlns:a16="http://schemas.microsoft.com/office/drawing/2014/main" id="{BF2C33C7-2880-306A-6C03-843EE45D1CB7}"/>
                </a:ext>
              </a:extLst>
            </p:cNvPr>
            <p:cNvSpPr/>
            <p:nvPr/>
          </p:nvSpPr>
          <p:spPr>
            <a:xfrm rot="2700000">
              <a:off x="4945264" y="2398992"/>
              <a:ext cx="260538" cy="260538"/>
            </a:xfrm>
            <a:prstGeom prst="plus">
              <a:avLst>
                <a:gd name="adj" fmla="val 404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ross 17">
              <a:extLst>
                <a:ext uri="{FF2B5EF4-FFF2-40B4-BE49-F238E27FC236}">
                  <a16:creationId xmlns:a16="http://schemas.microsoft.com/office/drawing/2014/main" id="{C4DF924D-277D-80E1-A31E-E8E08C33E00D}"/>
                </a:ext>
              </a:extLst>
            </p:cNvPr>
            <p:cNvSpPr/>
            <p:nvPr/>
          </p:nvSpPr>
          <p:spPr>
            <a:xfrm rot="2700000">
              <a:off x="3402213" y="4196042"/>
              <a:ext cx="260538" cy="260538"/>
            </a:xfrm>
            <a:prstGeom prst="plus">
              <a:avLst>
                <a:gd name="adj" fmla="val 404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ross 18">
              <a:extLst>
                <a:ext uri="{FF2B5EF4-FFF2-40B4-BE49-F238E27FC236}">
                  <a16:creationId xmlns:a16="http://schemas.microsoft.com/office/drawing/2014/main" id="{4EBA6252-64FE-9E99-629F-2C8D0765D0FF}"/>
                </a:ext>
              </a:extLst>
            </p:cNvPr>
            <p:cNvSpPr/>
            <p:nvPr/>
          </p:nvSpPr>
          <p:spPr>
            <a:xfrm rot="2700000">
              <a:off x="1852813" y="4196042"/>
              <a:ext cx="260538" cy="260538"/>
            </a:xfrm>
            <a:prstGeom prst="plus">
              <a:avLst>
                <a:gd name="adj" fmla="val 404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6996A52-0616-99AD-470B-E0E9F6682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2" y="2204864"/>
            <a:ext cx="5667934" cy="294245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13DA6E-CA8F-4CF6-791F-B41968FD2AA6}"/>
              </a:ext>
            </a:extLst>
          </p:cNvPr>
          <p:cNvGrpSpPr/>
          <p:nvPr/>
        </p:nvGrpSpPr>
        <p:grpSpPr>
          <a:xfrm>
            <a:off x="1878214" y="3573743"/>
            <a:ext cx="3321238" cy="698688"/>
            <a:chOff x="1878214" y="3573743"/>
            <a:chExt cx="3321238" cy="698688"/>
          </a:xfrm>
        </p:grpSpPr>
        <p:sp>
          <p:nvSpPr>
            <p:cNvPr id="22" name="Cross 21">
              <a:extLst>
                <a:ext uri="{FF2B5EF4-FFF2-40B4-BE49-F238E27FC236}">
                  <a16:creationId xmlns:a16="http://schemas.microsoft.com/office/drawing/2014/main" id="{80513E48-7E13-F5D3-D148-20FB66EB7825}"/>
                </a:ext>
              </a:extLst>
            </p:cNvPr>
            <p:cNvSpPr/>
            <p:nvPr/>
          </p:nvSpPr>
          <p:spPr>
            <a:xfrm rot="2700000">
              <a:off x="4938914" y="3573743"/>
              <a:ext cx="260538" cy="260538"/>
            </a:xfrm>
            <a:prstGeom prst="plus">
              <a:avLst>
                <a:gd name="adj" fmla="val 404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id="{6FF9A0D5-C8D6-15A3-A02B-40469BB71219}"/>
                </a:ext>
              </a:extLst>
            </p:cNvPr>
            <p:cNvSpPr/>
            <p:nvPr/>
          </p:nvSpPr>
          <p:spPr>
            <a:xfrm rot="2700000">
              <a:off x="3414914" y="4011893"/>
              <a:ext cx="260538" cy="260538"/>
            </a:xfrm>
            <a:prstGeom prst="plus">
              <a:avLst>
                <a:gd name="adj" fmla="val 404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>
              <a:extLst>
                <a:ext uri="{FF2B5EF4-FFF2-40B4-BE49-F238E27FC236}">
                  <a16:creationId xmlns:a16="http://schemas.microsoft.com/office/drawing/2014/main" id="{D7DFFCC1-31EF-9E40-4350-9701372BA73E}"/>
                </a:ext>
              </a:extLst>
            </p:cNvPr>
            <p:cNvSpPr/>
            <p:nvPr/>
          </p:nvSpPr>
          <p:spPr>
            <a:xfrm rot="2700000">
              <a:off x="1878214" y="4011893"/>
              <a:ext cx="260538" cy="260538"/>
            </a:xfrm>
            <a:prstGeom prst="plus">
              <a:avLst>
                <a:gd name="adj" fmla="val 404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3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CB10-F8B6-57DF-8174-5E0B5CDA5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composabilityScene_0000_autocreated">
            <a:hlinkClick r:id="" action="ppaction://media"/>
            <a:extLst>
              <a:ext uri="{FF2B5EF4-FFF2-40B4-BE49-F238E27FC236}">
                <a16:creationId xmlns:a16="http://schemas.microsoft.com/office/drawing/2014/main" id="{348DF94C-8238-252D-A0F9-2602B06DA3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352" y="2276872"/>
            <a:ext cx="5264483" cy="5264483"/>
          </a:xfrm>
          <a:prstGeom prst="rect">
            <a:avLst/>
          </a:prstGeom>
        </p:spPr>
      </p:pic>
      <p:pic>
        <p:nvPicPr>
          <p:cNvPr id="7" name="DecomposabilityScene_0001_unnamed">
            <a:hlinkClick r:id="" action="ppaction://media"/>
            <a:extLst>
              <a:ext uri="{FF2B5EF4-FFF2-40B4-BE49-F238E27FC236}">
                <a16:creationId xmlns:a16="http://schemas.microsoft.com/office/drawing/2014/main" id="{7EE24B10-AB83-5F13-143A-109DC07CDE3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352" y="2276872"/>
            <a:ext cx="5264483" cy="5264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CB19D-05F8-2DE2-1DC8-D71D28B6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Decomposability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F354CA-17E8-91E8-7350-2B8A9BB4E13E}"/>
                  </a:ext>
                </a:extLst>
              </p:cNvPr>
              <p:cNvSpPr txBox="1"/>
              <p:nvPr/>
            </p:nvSpPr>
            <p:spPr>
              <a:xfrm>
                <a:off x="767408" y="1377493"/>
                <a:ext cx="9287735" cy="1658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noProof="0" dirty="0"/>
                  <a:t>Aggregate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noProof="0" dirty="0"/>
                  <a:t> is decomposable if there exist voter payments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noProof="0" dirty="0"/>
                  <a:t> such 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noProof="0" dirty="0"/>
                  <a:t>every voter pays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noProof="0" dirty="0"/>
                  <a:t> in total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noProof="0" dirty="0"/>
                  <a:t>every alternative 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noProof="0" dirty="0"/>
                  <a:t> in total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noProof="0" dirty="0"/>
                  <a:t> for all voters 𝑖 and alternatives 𝑗 with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noProof="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F354CA-17E8-91E8-7350-2B8A9BB4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377493"/>
                <a:ext cx="9287735" cy="1658916"/>
              </a:xfrm>
              <a:prstGeom prst="rect">
                <a:avLst/>
              </a:prstGeom>
              <a:blipFill>
                <a:blip r:embed="rId8"/>
                <a:stretch>
                  <a:fillRect l="-1051" t="-2574" r="-6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475D39-F65F-A761-7D3E-523047DB284B}"/>
              </a:ext>
            </a:extLst>
          </p:cNvPr>
          <p:cNvSpPr/>
          <p:nvPr/>
        </p:nvSpPr>
        <p:spPr>
          <a:xfrm>
            <a:off x="5879975" y="4147086"/>
            <a:ext cx="5535147" cy="1539338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>
                <a:solidFill>
                  <a:srgbClr val="000000"/>
                </a:solidFill>
              </a:rPr>
              <a:t>Theorem</a:t>
            </a:r>
            <a:r>
              <a:rPr lang="en-US" sz="2400" i="1" noProof="0" dirty="0">
                <a:solidFill>
                  <a:srgbClr val="000000"/>
                </a:solidFill>
              </a:rPr>
              <a:t> </a:t>
            </a:r>
            <a:r>
              <a:rPr lang="en-US" i="1" noProof="0" dirty="0">
                <a:solidFill>
                  <a:srgbClr val="000000"/>
                </a:solidFill>
              </a:rPr>
              <a:t>(Becker et al., AAMAS 2025)</a:t>
            </a:r>
            <a:endParaRPr lang="en-US" sz="2000" noProof="0" dirty="0">
              <a:solidFill>
                <a:srgbClr val="000000"/>
              </a:solidFill>
            </a:endParaRPr>
          </a:p>
          <a:p>
            <a:pPr algn="ctr"/>
            <a:endParaRPr lang="en-US" sz="14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Decomposable outcomes </a:t>
            </a:r>
            <a:r>
              <a:rPr lang="en-US" sz="2400" b="1" noProof="0" dirty="0">
                <a:solidFill>
                  <a:schemeClr val="accent6"/>
                </a:solidFill>
              </a:rPr>
              <a:t>exist</a:t>
            </a:r>
            <a:r>
              <a:rPr lang="en-US" sz="2400" noProof="0" dirty="0">
                <a:solidFill>
                  <a:schemeClr val="tx1"/>
                </a:solidFill>
              </a:rPr>
              <a:t> and can be computed in </a:t>
            </a:r>
            <a:r>
              <a:rPr lang="en-US" sz="2400" b="1" noProof="0" dirty="0">
                <a:solidFill>
                  <a:schemeClr val="accent6"/>
                </a:solidFill>
              </a:rPr>
              <a:t>polynomial time</a:t>
            </a:r>
            <a:r>
              <a:rPr lang="en-US" sz="2400" noProof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9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9C0D9-0935-5EA9-83A6-AEAD8059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B3FE-A89D-DE0D-67B3-23925CE1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noProof="0" dirty="0" err="1"/>
              <a:t>GreedyDecomp</a:t>
            </a:r>
            <a:endParaRPr lang="en-US" cap="small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AEDF666-FD5D-D08D-9F9C-AA5C2ED6B3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4963" y="2276872"/>
                <a:ext cx="5256584" cy="3168352"/>
              </a:xfrm>
            </p:spPr>
            <p:txBody>
              <a:bodyPr/>
              <a:lstStyle/>
              <a:p>
                <a:r>
                  <a:rPr lang="en-US" sz="2400" noProof="0" dirty="0"/>
                  <a:t>Assign each voter a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i="1" noProof="0" dirty="0"/>
              </a:p>
              <a:p>
                <a:r>
                  <a:rPr lang="en-US" sz="2400" noProof="0" dirty="0"/>
                  <a:t>Buy from bottom to top, letting the maximum voter pay</a:t>
                </a:r>
              </a:p>
              <a:p>
                <a:r>
                  <a:rPr lang="en-US" sz="2400" noProof="0" dirty="0"/>
                  <a:t>Stop when all voters above current value are out of budget</a:t>
                </a:r>
              </a:p>
              <a:p>
                <a:endParaRPr lang="en-US" sz="2200" noProof="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AEDF666-FD5D-D08D-9F9C-AA5C2ED6B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4963" y="2276872"/>
                <a:ext cx="5256584" cy="3168352"/>
              </a:xfrm>
              <a:blipFill>
                <a:blip r:embed="rId4"/>
                <a:stretch>
                  <a:fillRect l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eedyDecompScene">
            <a:hlinkClick r:id="" action="ppaction://media"/>
            <a:extLst>
              <a:ext uri="{FF2B5EF4-FFF2-40B4-BE49-F238E27FC236}">
                <a16:creationId xmlns:a16="http://schemas.microsoft.com/office/drawing/2014/main" id="{4D2B457D-4F3C-3DBA-FDC5-61B0497A4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7987" y="790165"/>
            <a:ext cx="5472609" cy="547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C2093B8-25F2-5887-8331-2A99BEE48A68}"/>
                  </a:ext>
                </a:extLst>
              </p:cNvPr>
              <p:cNvSpPr/>
              <p:nvPr/>
            </p:nvSpPr>
            <p:spPr>
              <a:xfrm>
                <a:off x="6096000" y="2762989"/>
                <a:ext cx="5256584" cy="1584523"/>
              </a:xfrm>
              <a:prstGeom prst="roundRect">
                <a:avLst>
                  <a:gd name="adj" fmla="val 423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Theorem</a:t>
                </a:r>
                <a:endParaRPr lang="en-US" sz="1400" i="1" noProof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cap="small" noProof="0" dirty="0" err="1">
                    <a:solidFill>
                      <a:schemeClr val="accent1"/>
                    </a:solidFill>
                  </a:rPr>
                  <a:t>GreedyDecomp</a:t>
                </a:r>
                <a:r>
                  <a:rPr lang="en-US" sz="2400" noProof="0" dirty="0">
                    <a:solidFill>
                      <a:schemeClr val="tx1"/>
                    </a:solidFill>
                  </a:rPr>
                  <a:t> achieves a worst-case welfare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A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noProof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C2093B8-25F2-5887-8331-2A99BEE48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62989"/>
                <a:ext cx="5256584" cy="1584523"/>
              </a:xfrm>
              <a:prstGeom prst="roundRect">
                <a:avLst>
                  <a:gd name="adj" fmla="val 423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8AA54F-1164-E540-C049-C9405CEB6DDC}"/>
              </a:ext>
            </a:extLst>
          </p:cNvPr>
          <p:cNvSpPr/>
          <p:nvPr/>
        </p:nvSpPr>
        <p:spPr>
          <a:xfrm>
            <a:off x="6096000" y="876302"/>
            <a:ext cx="5256584" cy="1584523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endParaRPr lang="en-US" sz="14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b="1" cap="small" noProof="0" dirty="0" err="1">
                <a:solidFill>
                  <a:schemeClr val="accent1"/>
                </a:solidFill>
              </a:rPr>
              <a:t>GreedyDecomp</a:t>
            </a:r>
            <a:r>
              <a:rPr lang="en-US" sz="2400" noProof="0" dirty="0">
                <a:solidFill>
                  <a:schemeClr val="tx1"/>
                </a:solidFill>
              </a:rPr>
              <a:t> is anonymous, neutral and </a:t>
            </a:r>
            <a:r>
              <a:rPr lang="en-US" sz="2400" b="1" noProof="0" dirty="0">
                <a:solidFill>
                  <a:schemeClr val="accent1"/>
                </a:solidFill>
              </a:rPr>
              <a:t>decomposable</a:t>
            </a:r>
            <a:r>
              <a:rPr lang="en-US" sz="2400" noProof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319851-B7D5-19D5-DF6D-8DC9297D0FF3}"/>
              </a:ext>
            </a:extLst>
          </p:cNvPr>
          <p:cNvSpPr/>
          <p:nvPr/>
        </p:nvSpPr>
        <p:spPr>
          <a:xfrm>
            <a:off x="6096000" y="4649676"/>
            <a:ext cx="5256584" cy="1584523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endParaRPr lang="en-US" sz="14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 mechanism can be </a:t>
            </a:r>
            <a:r>
              <a:rPr lang="en-US" sz="2400" b="1" dirty="0">
                <a:solidFill>
                  <a:schemeClr val="accent1"/>
                </a:solidFill>
              </a:rPr>
              <a:t>truthful</a:t>
            </a:r>
            <a:r>
              <a:rPr lang="en-US" sz="2400" dirty="0">
                <a:solidFill>
                  <a:schemeClr val="tx1"/>
                </a:solidFill>
              </a:rPr>
              <a:t>, neutral and </a:t>
            </a:r>
            <a:r>
              <a:rPr lang="en-US" sz="2400" b="1" dirty="0">
                <a:solidFill>
                  <a:schemeClr val="accent1"/>
                </a:solidFill>
              </a:rPr>
              <a:t>decomposable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65C7F6-39D8-B5BC-4E26-D82B4424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A1E6-D8CE-B2D4-90CD-E2591838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GreedyDecomp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7218C37-16B5-6817-1E64-C8477BCEFC9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4963" y="2276872"/>
                <a:ext cx="4824933" cy="3168352"/>
              </a:xfrm>
            </p:spPr>
            <p:txBody>
              <a:bodyPr/>
              <a:lstStyle/>
              <a:p>
                <a:r>
                  <a:rPr lang="en-US" sz="2200" noProof="0" dirty="0"/>
                  <a:t>Assign each voter a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noProof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noProof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200" b="0" i="1" noProof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i="1" noProof="0" dirty="0"/>
              </a:p>
              <a:p>
                <a:r>
                  <a:rPr lang="en-US" sz="2200" noProof="0" dirty="0"/>
                  <a:t>Buy from bottom to top, letting the maximum voter pay</a:t>
                </a:r>
              </a:p>
              <a:p>
                <a:r>
                  <a:rPr lang="en-US" sz="2200" noProof="0" dirty="0"/>
                  <a:t>Stop when all voters above current value are out of budget</a:t>
                </a:r>
              </a:p>
              <a:p>
                <a:endParaRPr lang="en-US" sz="2200" noProof="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7218C37-16B5-6817-1E64-C8477BCEF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4963" y="2276872"/>
                <a:ext cx="4824933" cy="3168352"/>
              </a:xfrm>
              <a:blipFill>
                <a:blip r:embed="rId10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eedyDecompIntroScene_0000_autocreated">
            <a:hlinkClick r:id="" action="ppaction://media"/>
            <a:extLst>
              <a:ext uri="{FF2B5EF4-FFF2-40B4-BE49-F238E27FC236}">
                <a16:creationId xmlns:a16="http://schemas.microsoft.com/office/drawing/2014/main" id="{0AD8AEB7-6CB1-60DC-A5CA-EFCF411924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79976" y="695867"/>
            <a:ext cx="5760640" cy="5760640"/>
          </a:xfrm>
          <a:prstGeom prst="rect">
            <a:avLst/>
          </a:prstGeom>
        </p:spPr>
      </p:pic>
      <p:pic>
        <p:nvPicPr>
          <p:cNvPr id="5" name="GreedyDecompIntroScene_0001_unnamed">
            <a:hlinkClick r:id="" action="ppaction://media"/>
            <a:extLst>
              <a:ext uri="{FF2B5EF4-FFF2-40B4-BE49-F238E27FC236}">
                <a16:creationId xmlns:a16="http://schemas.microsoft.com/office/drawing/2014/main" id="{C2B12AEE-4329-BA50-E4D1-EB1D97AFFC0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79976" y="695867"/>
            <a:ext cx="5760640" cy="5760640"/>
          </a:xfrm>
          <a:prstGeom prst="rect">
            <a:avLst/>
          </a:prstGeom>
        </p:spPr>
      </p:pic>
      <p:pic>
        <p:nvPicPr>
          <p:cNvPr id="6" name="GreedyDecompIntroScene_0002_unnamed">
            <a:hlinkClick r:id="" action="ppaction://media"/>
            <a:extLst>
              <a:ext uri="{FF2B5EF4-FFF2-40B4-BE49-F238E27FC236}">
                <a16:creationId xmlns:a16="http://schemas.microsoft.com/office/drawing/2014/main" id="{FD78EBBB-A191-8C30-B1B4-923ECA6208D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976" y="695867"/>
            <a:ext cx="5760640" cy="5760640"/>
          </a:xfrm>
          <a:prstGeom prst="rect">
            <a:avLst/>
          </a:prstGeom>
        </p:spPr>
      </p:pic>
      <p:pic>
        <p:nvPicPr>
          <p:cNvPr id="7" name="GreedyDecompScene">
            <a:hlinkClick r:id="" action="ppaction://media"/>
            <a:extLst>
              <a:ext uri="{FF2B5EF4-FFF2-40B4-BE49-F238E27FC236}">
                <a16:creationId xmlns:a16="http://schemas.microsoft.com/office/drawing/2014/main" id="{FDAF0DBB-31A5-3B21-4080-2EF8DE6BAC41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87987" y="790165"/>
            <a:ext cx="5472609" cy="5472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4778394-937A-148E-ACC1-D6F0E81EBDD7}"/>
                  </a:ext>
                </a:extLst>
              </p:cNvPr>
              <p:cNvSpPr/>
              <p:nvPr/>
            </p:nvSpPr>
            <p:spPr>
              <a:xfrm>
                <a:off x="6096000" y="3836909"/>
                <a:ext cx="5256584" cy="1584523"/>
              </a:xfrm>
              <a:prstGeom prst="roundRect">
                <a:avLst>
                  <a:gd name="adj" fmla="val 423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noProof="0" dirty="0">
                    <a:solidFill>
                      <a:schemeClr val="tx1"/>
                    </a:solidFill>
                  </a:rPr>
                  <a:t>Theorem</a:t>
                </a:r>
                <a:endParaRPr lang="en-US" sz="1400" i="1" noProof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noProof="0" dirty="0" err="1">
                    <a:solidFill>
                      <a:schemeClr val="accent1"/>
                    </a:solidFill>
                  </a:rPr>
                  <a:t>GreedyDecomp</a:t>
                </a:r>
                <a:r>
                  <a:rPr lang="en-US" sz="2400" noProof="0" dirty="0">
                    <a:solidFill>
                      <a:schemeClr val="tx1"/>
                    </a:solidFill>
                  </a:rPr>
                  <a:t> achieves a worst-case welfare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400" b="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noProof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4778394-937A-148E-ACC1-D6F0E81EB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36909"/>
                <a:ext cx="5256584" cy="1584523"/>
              </a:xfrm>
              <a:prstGeom prst="roundRect">
                <a:avLst>
                  <a:gd name="adj" fmla="val 4235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7C131E-8AB7-0A06-1D6D-292816BBB3E0}"/>
              </a:ext>
            </a:extLst>
          </p:cNvPr>
          <p:cNvSpPr/>
          <p:nvPr/>
        </p:nvSpPr>
        <p:spPr>
          <a:xfrm>
            <a:off x="6096000" y="1484610"/>
            <a:ext cx="5256584" cy="1584523"/>
          </a:xfrm>
          <a:prstGeom prst="roundRect">
            <a:avLst>
              <a:gd name="adj" fmla="val 42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0" dirty="0">
                <a:solidFill>
                  <a:schemeClr val="tx1"/>
                </a:solidFill>
              </a:rPr>
              <a:t>Theorem</a:t>
            </a:r>
            <a:endParaRPr lang="en-US" sz="1400" i="1" noProof="0" dirty="0">
              <a:solidFill>
                <a:schemeClr val="tx1"/>
              </a:solidFill>
            </a:endParaRPr>
          </a:p>
          <a:p>
            <a:pPr algn="ctr"/>
            <a:r>
              <a:rPr lang="en-US" sz="2400" b="1" noProof="0" dirty="0" err="1">
                <a:solidFill>
                  <a:schemeClr val="accent1"/>
                </a:solidFill>
              </a:rPr>
              <a:t>GreedyDecomp</a:t>
            </a:r>
            <a:r>
              <a:rPr lang="en-US" sz="2400" noProof="0" dirty="0">
                <a:solidFill>
                  <a:schemeClr val="tx1"/>
                </a:solidFill>
              </a:rPr>
              <a:t> is anonymous, neutral and </a:t>
            </a:r>
            <a:r>
              <a:rPr lang="en-US" sz="2400" b="1" noProof="0" dirty="0">
                <a:solidFill>
                  <a:schemeClr val="accent1"/>
                </a:solidFill>
              </a:rPr>
              <a:t>decomposable</a:t>
            </a:r>
            <a:r>
              <a:rPr lang="en-US" sz="2400" noProof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6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0000"/>
      </a:dk1>
      <a:lt1>
        <a:srgbClr val="FFFFFF"/>
      </a:lt1>
      <a:dk2>
        <a:srgbClr val="0A9396"/>
      </a:dk2>
      <a:lt2>
        <a:srgbClr val="BB3E03"/>
      </a:lt2>
      <a:accent1>
        <a:srgbClr val="006172"/>
      </a:accent1>
      <a:accent2>
        <a:srgbClr val="00B050"/>
      </a:accent2>
      <a:accent3>
        <a:srgbClr val="DD7701"/>
      </a:accent3>
      <a:accent4>
        <a:srgbClr val="00B050"/>
      </a:accent4>
      <a:accent5>
        <a:srgbClr val="E7E7E7"/>
      </a:accent5>
      <a:accent6>
        <a:srgbClr val="016273"/>
      </a:accent6>
      <a:hlink>
        <a:srgbClr val="000000"/>
      </a:hlink>
      <a:folHlink>
        <a:srgbClr val="000000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a-template.potx" id="{0762403C-2E2C-4B09-A4E8-B404C253B451}" vid="{52D30563-26B4-44A4-A2B3-4A9D95C0C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alga-template</Template>
  <TotalTime>4805</TotalTime>
  <Words>1210</Words>
  <Application>Microsoft Office PowerPoint</Application>
  <PresentationFormat>Widescreen</PresentationFormat>
  <Paragraphs>160</Paragraphs>
  <Slides>23</Slides>
  <Notes>4</Notes>
  <HiddenSlides>6</HiddenSlides>
  <MMClips>40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Canela Text Bold</vt:lpstr>
      <vt:lpstr>Fira Sans</vt:lpstr>
      <vt:lpstr>Wingdings</vt:lpstr>
      <vt:lpstr>Office Theme</vt:lpstr>
      <vt:lpstr>PowerPoint Presentation</vt:lpstr>
      <vt:lpstr>Budget Aggregation</vt:lpstr>
      <vt:lpstr>Model</vt:lpstr>
      <vt:lpstr>Model</vt:lpstr>
      <vt:lpstr>Social Welfare of Proportional Mechanisms</vt:lpstr>
      <vt:lpstr>Welfare Approximation Lower Bound</vt:lpstr>
      <vt:lpstr>Decomposability</vt:lpstr>
      <vt:lpstr>GreedyDecomp</vt:lpstr>
      <vt:lpstr>GreedyDecomp</vt:lpstr>
      <vt:lpstr>Axioms</vt:lpstr>
      <vt:lpstr>Anonymity and Neutrality</vt:lpstr>
      <vt:lpstr>Social Welfare of Truthful Mechanisms</vt:lpstr>
      <vt:lpstr>Util: A Truthful and Social Welfare Optimal Mechanism</vt:lpstr>
      <vt:lpstr>Moving-Phantom Mechanisms</vt:lpstr>
      <vt:lpstr>Single-Minded Proportionality</vt:lpstr>
      <vt:lpstr>UtilProp</vt:lpstr>
      <vt:lpstr>Phantom Domination Lemma</vt:lpstr>
      <vt:lpstr>Moving-Phantom Mechanisms from the Literature</vt:lpstr>
      <vt:lpstr>Phantom Domination Results</vt:lpstr>
      <vt:lpstr>Social Welfare in Budget Aggregation</vt:lpstr>
      <vt:lpstr>Thank you for your attention!</vt:lpstr>
      <vt:lpstr>Phantom Domination Lemma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Utke, Markus</dc:creator>
  <cp:lastModifiedBy>Utke, Markus</cp:lastModifiedBy>
  <cp:revision>141</cp:revision>
  <dcterms:created xsi:type="dcterms:W3CDTF">2024-09-25T11:15:09Z</dcterms:created>
  <dcterms:modified xsi:type="dcterms:W3CDTF">2026-07-09T23:46:44Z</dcterms:modified>
</cp:coreProperties>
</file>